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Default Extension="fntdata" ContentType="application/x-fontdata"/>
  <Override PartName="/ppt/tags/tag29.xml" ContentType="application/vnd.openxmlformats-officedocument.presentationml.tags+xml"/>
  <Override PartName="/ppt/tags/tag38.xml" ContentType="application/vnd.openxmlformats-officedocument.presentationml.tags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tags/tag16.xml" ContentType="application/vnd.openxmlformats-officedocument.presentationml.tags+xml"/>
  <Override PartName="/ppt/tags/tag18.xml" ContentType="application/vnd.openxmlformats-officedocument.presentationml.tags+xml"/>
  <Override PartName="/ppt/tags/tag27.xml" ContentType="application/vnd.openxmlformats-officedocument.presentationml.tags+xml"/>
  <Override PartName="/ppt/tags/tag36.xml" ContentType="application/vnd.openxmlformats-officedocument.presentationml.tags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34.xml" ContentType="application/vnd.openxmlformats-officedocument.presentationml.tags+xml"/>
  <Override PartName="/ppt/tags/tag43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32.xml" ContentType="application/vnd.openxmlformats-officedocument.presentationml.tags+xml"/>
  <Override PartName="/ppt/tags/tag41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tags/tag30.xml" ContentType="application/vnd.openxmlformats-officedocument.presentationml.tags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tags/tag7.xml" ContentType="application/vnd.openxmlformats-officedocument.presentationml.tags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tags/tag3.xml" ContentType="application/vnd.openxmlformats-officedocument.presentationml.tags+xml"/>
  <Override PartName="/ppt/tags/tag39.xml" ContentType="application/vnd.openxmlformats-officedocument.presentationml.tags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tags/tag19.xml" ContentType="application/vnd.openxmlformats-officedocument.presentationml.tags+xml"/>
  <Override PartName="/ppt/tags/tag28.xml" ContentType="application/vnd.openxmlformats-officedocument.presentationml.tags+xml"/>
  <Override PartName="/ppt/tags/tag37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tags/tag17.xml" ContentType="application/vnd.openxmlformats-officedocument.presentationml.tags+xml"/>
  <Override PartName="/ppt/tags/tag26.xml" ContentType="application/vnd.openxmlformats-officedocument.presentationml.tags+xml"/>
  <Override PartName="/ppt/tags/tag35.xml" ContentType="application/vnd.openxmlformats-officedocument.presentationml.tags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tags/tag15.xml" ContentType="application/vnd.openxmlformats-officedocument.presentationml.tags+xml"/>
  <Override PartName="/ppt/tags/tag24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tags/tag22.xml" ContentType="application/vnd.openxmlformats-officedocument.presentationml.tags+xml"/>
  <Override PartName="/ppt/tags/tag31.xml" ContentType="application/vnd.openxmlformats-officedocument.presentationml.tags+xml"/>
  <Override PartName="/ppt/tags/tag40.xml" ContentType="application/vnd.openxmlformats-officedocument.presentationml.tags+xml"/>
  <Override PartName="/ppt/tags/tag42.xml" ContentType="application/vnd.openxmlformats-officedocument.presentationml.tags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ppt/tags/tag11.xml" ContentType="application/vnd.openxmlformats-officedocument.presentationml.tags+xml"/>
  <Override PartName="/ppt/tags/tag20.xml" ContentType="application/vnd.openxmlformats-officedocument.presentationml.tag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61" r:id="rId2"/>
    <p:sldId id="264" r:id="rId3"/>
    <p:sldId id="256" r:id="rId4"/>
    <p:sldId id="277" r:id="rId5"/>
    <p:sldId id="265" r:id="rId6"/>
    <p:sldId id="266" r:id="rId7"/>
    <p:sldId id="267" r:id="rId8"/>
    <p:sldId id="269" r:id="rId9"/>
    <p:sldId id="268" r:id="rId10"/>
    <p:sldId id="270" r:id="rId11"/>
    <p:sldId id="271" r:id="rId12"/>
    <p:sldId id="273" r:id="rId13"/>
    <p:sldId id="263" r:id="rId14"/>
  </p:sldIdLst>
  <p:sldSz cx="12192000" cy="6858000"/>
  <p:notesSz cx="6858000" cy="9144000"/>
  <p:embeddedFontLst>
    <p:embeddedFont>
      <p:font typeface="맑은 고딕" pitchFamily="50" charset="-127"/>
      <p:regular r:id="rId16"/>
      <p:bold r:id="rId17"/>
    </p:embeddedFont>
    <p:embeddedFont>
      <p:font typeface="Segoe UI" pitchFamily="34" charset="0"/>
      <p:regular r:id="rId18"/>
      <p:bold r:id="rId19"/>
      <p:italic r:id="rId20"/>
      <p:boldItalic r:id="rId21"/>
    </p:embeddedFont>
    <p:embeddedFont>
      <p:font typeface="Segoe Print" pitchFamily="2" charset="0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975A"/>
    <a:srgbClr val="F2A36E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308" autoAdjust="0"/>
    <p:restoredTop sz="71296" autoAdjust="0"/>
  </p:normalViewPr>
  <p:slideViewPr>
    <p:cSldViewPr snapToGrid="0">
      <p:cViewPr varScale="1">
        <p:scale>
          <a:sx n="81" d="100"/>
          <a:sy n="81" d="100"/>
        </p:scale>
        <p:origin x="-146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1D5FB-DB1B-4360-B27E-FB829238180C}" type="datetimeFigureOut">
              <a:rPr lang="ko-KR" altLang="en-US" smtClean="0"/>
              <a:t>2016-06-03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D2BD8-CD12-4CBC-8A6F-66C418F8C707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상품 테이블에서는 상품 코드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가격 정보 등 상품에 관한 모든 정보를 담고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본사</a:t>
            </a:r>
            <a:r>
              <a:rPr lang="ko-KR" altLang="en-US" baseline="0" dirty="0" smtClean="0"/>
              <a:t> 재고 테이블에서는 상품 코드 별로 얼마만큼의 재고가 본사에 있는지 정보를 저장합니다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매장 재고 테이블에서는 매장 아이디 역시 참조하여 재고를 관리합니다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발주 테이블에서는 매장 아이디와 상품 코드를 참조하여 어느 날짜에 어느 매장에서 얼마만큼의 발주를 하였는지 등의 정보를 관리합니다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매장 판매 테이블에서는</a:t>
            </a:r>
            <a:r>
              <a:rPr lang="ko-KR" altLang="en-US" baseline="0" dirty="0" smtClean="0"/>
              <a:t> 각 매장에서 판매한 상품 정보를 관리합니다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dirty="0" smtClean="0"/>
              <a:t>한 사람이 여러 상품을 구입할 수 있기 때문에 구매 그룹 번호를 매겨서 저장하고 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매장</a:t>
            </a:r>
            <a:r>
              <a:rPr lang="ko-KR" altLang="en-US" baseline="0" dirty="0" smtClean="0"/>
              <a:t> 별 지출 테이블에서는 각 매장에서 발생한 지출 내역을 저장하도록 하였습니다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여기까지 저희 설계내용에 관한 소개였습니다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마지막으로 향후 계획에 대해 말씀 드리겠습니다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첫 번째로 저희가 앞으로 해야 할 과제는 </a:t>
            </a:r>
            <a:r>
              <a:rPr lang="en-US" altLang="ko-KR" dirty="0" smtClean="0"/>
              <a:t>CSS</a:t>
            </a:r>
            <a:r>
              <a:rPr lang="ko-KR" altLang="en-US" dirty="0" smtClean="0"/>
              <a:t>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아직은 기능 구현에 초점을 맞추고 </a:t>
            </a:r>
            <a:r>
              <a:rPr lang="en-US" altLang="ko-KR" dirty="0" smtClean="0"/>
              <a:t>CSS</a:t>
            </a:r>
            <a:r>
              <a:rPr lang="ko-KR" altLang="en-US" dirty="0" smtClean="0"/>
              <a:t>는</a:t>
            </a:r>
            <a:r>
              <a:rPr lang="ko-KR" altLang="en-US" baseline="0" dirty="0" smtClean="0"/>
              <a:t> 구현하지 않았기 때문에</a:t>
            </a:r>
            <a:endParaRPr lang="en-US" altLang="ko-KR" baseline="0" dirty="0" smtClean="0"/>
          </a:p>
          <a:p>
            <a:r>
              <a:rPr lang="ko-KR" altLang="en-US" baseline="0" dirty="0" smtClean="0"/>
              <a:t>앞으로 부트스트랩을 활용하여 디자인을 입힐 예정입니다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dirty="0" smtClean="0"/>
              <a:t>두 번째</a:t>
            </a:r>
            <a:r>
              <a:rPr lang="ko-KR" altLang="en-US" baseline="0" dirty="0" smtClean="0"/>
              <a:t> 과제는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JSP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파일에 자바스크립트 및 제이쿼리를 사용하여</a:t>
            </a:r>
            <a:endParaRPr lang="en-US" altLang="ko-KR" baseline="0" dirty="0" smtClean="0"/>
          </a:p>
          <a:p>
            <a:r>
              <a:rPr lang="ko-KR" altLang="en-US" dirty="0" smtClean="0"/>
              <a:t>정규식이나 제약조건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알림창을</a:t>
            </a:r>
            <a:r>
              <a:rPr lang="ko-KR" altLang="en-US" baseline="0" dirty="0" smtClean="0"/>
              <a:t> 띄우는 등의 세세한 기능을 구현하는 것 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세 번째로는 자잘한 오류 수정입니다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dirty="0" smtClean="0"/>
              <a:t>새로운 기능이 추가되거나 할 때 마다 모든 기능을 테스트하며</a:t>
            </a:r>
            <a:endParaRPr lang="en-US" altLang="ko-KR" dirty="0" smtClean="0"/>
          </a:p>
          <a:p>
            <a:r>
              <a:rPr lang="ko-KR" altLang="en-US" dirty="0" smtClean="0"/>
              <a:t>오류가 있으면 고치는 작업을 계속해서 할 예정입니다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마지막으로는 추가 기능을 검토하는 것 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현재 구현된 기능 외에도 필요한 기능이 있는지 등을 검토하며 추가해나갈 계획입니다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이상으로 저희 발표를 마치겠습니다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감사합니다</a:t>
            </a:r>
            <a:r>
              <a:rPr lang="en-US" altLang="ko-KR" smtClean="0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먼저 저희 발표 목차입니다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주제 및 일정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스토리보드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설계내용을 소개 드리고 마지막으로 향후 계획에 대해 </a:t>
            </a:r>
            <a:r>
              <a:rPr lang="ko-KR" altLang="en-US" baseline="0" dirty="0" err="1" smtClean="0"/>
              <a:t>말씀드리겠습니다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먼저 저희 프로젝트의 주제입니다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저희가 계획한 내용은 편의점 관리 시스템으로 편의점의 상품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재고 관리에 초점을 맞추었습니다</a:t>
            </a:r>
            <a:r>
              <a:rPr lang="en-US" altLang="ko-KR" baseline="0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저희 프로젝트는 크게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 파트로 나누어집니다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첫 번째로 상품 판매를 위한 매장의 </a:t>
            </a:r>
            <a:r>
              <a:rPr lang="en-US" altLang="ko-KR" dirty="0" smtClean="0"/>
              <a:t>POS</a:t>
            </a:r>
            <a:r>
              <a:rPr lang="ko-KR" altLang="en-US" dirty="0" smtClean="0"/>
              <a:t>시스템과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매장</a:t>
            </a:r>
            <a:r>
              <a:rPr lang="ko-KR" altLang="en-US" baseline="0" dirty="0" smtClean="0"/>
              <a:t> 쪽의 상품관리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재고관리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발주 등이 가능한 매장 관리 페이지가 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그리고 마지막으로 본사 쪽에서 각 매장의 수익 현황을 확인하거나 판매하고자 하는 상품을 등록하거나</a:t>
            </a:r>
            <a:r>
              <a:rPr lang="en-US" altLang="ko-KR" baseline="0" dirty="0" smtClean="0"/>
              <a:t>, </a:t>
            </a:r>
          </a:p>
          <a:p>
            <a:r>
              <a:rPr lang="ko-KR" altLang="en-US" baseline="0" dirty="0" smtClean="0"/>
              <a:t>매장에서 들어오는 발주를 처리하는 등의 기능을 하는 본사 페이지로 이루어집니다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다음으로 저희 프로젝트의 </a:t>
            </a:r>
            <a:r>
              <a:rPr lang="ko-KR" altLang="en-US" dirty="0" err="1" smtClean="0"/>
              <a:t>마일스톤</a:t>
            </a:r>
            <a:r>
              <a:rPr lang="ko-KR" altLang="en-US" dirty="0" smtClean="0"/>
              <a:t> 및 일정</a:t>
            </a:r>
            <a:r>
              <a:rPr lang="ko-KR" altLang="en-US" baseline="0" dirty="0" smtClean="0"/>
              <a:t>에 대해 말씀 드리겠습니다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dirty="0" smtClean="0"/>
              <a:t>저희는 프로젝트 설정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설계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구현 및 테스트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프로젝트 점검이라는 </a:t>
            </a:r>
            <a:r>
              <a:rPr lang="en-US" altLang="ko-KR" baseline="0" dirty="0" smtClean="0"/>
              <a:t>4</a:t>
            </a:r>
            <a:r>
              <a:rPr lang="ko-KR" altLang="en-US" baseline="0" dirty="0" smtClean="0"/>
              <a:t>가지 </a:t>
            </a:r>
            <a:r>
              <a:rPr lang="ko-KR" altLang="en-US" baseline="0" dirty="0" err="1" smtClean="0"/>
              <a:t>마일스톤을</a:t>
            </a:r>
            <a:r>
              <a:rPr lang="ko-KR" altLang="en-US" baseline="0" dirty="0" smtClean="0"/>
              <a:t> 정의하였습니다</a:t>
            </a:r>
            <a:r>
              <a:rPr lang="en-US" altLang="ko-KR" baseline="0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약 </a:t>
            </a:r>
            <a:r>
              <a:rPr lang="en-US" altLang="ko-KR" dirty="0" smtClean="0"/>
              <a:t>1</a:t>
            </a:r>
            <a:r>
              <a:rPr lang="ko-KR" altLang="en-US" dirty="0" smtClean="0"/>
              <a:t>주일 간 프로젝트 설정 및 설계를 </a:t>
            </a:r>
            <a:r>
              <a:rPr lang="ko-KR" altLang="en-US" dirty="0" err="1" smtClean="0"/>
              <a:t>하였구요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각각의 다이어그램 및 스토리보드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DB</a:t>
            </a:r>
            <a:r>
              <a:rPr lang="ko-KR" altLang="en-US" baseline="0" dirty="0" smtClean="0"/>
              <a:t>설계 등을 진행하였습니다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현재는 구현 및 테스트 단계에 있으며 기능 구현에 초점을 맞춰 작업을 하고 있습니다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두 번째로 저희 스토리보드에 대해 말씀 드리겠습니다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저희 스토리보드를 모두 첨부하기에는 너무 많을 것 같아서 어떠한 형식으로 만들었는지</a:t>
            </a:r>
            <a:endParaRPr lang="en-US" altLang="ko-KR" dirty="0" smtClean="0"/>
          </a:p>
          <a:p>
            <a:r>
              <a:rPr lang="ko-KR" altLang="en-US" dirty="0" smtClean="0"/>
              <a:t>일부분만 발췌하였습니다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한 페이지에 어떠한 기능을 담고 있는지 작성하였고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실제로 기능을 구현함에 앞서 스토리보드를 참고하며 작업하고 있습니다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세 번째로 설계내용에 대해 말씀 드리겠습니다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먼저 저희 프로젝트의 클래스 다이어그램 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글씨가 작아서 잘 보이지 않지만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가운데 부분에 </a:t>
            </a:r>
            <a:r>
              <a:rPr lang="en-US" altLang="ko-KR" dirty="0" smtClean="0"/>
              <a:t>VO</a:t>
            </a:r>
            <a:r>
              <a:rPr lang="ko-KR" altLang="en-US" dirty="0" smtClean="0"/>
              <a:t>클래스가 있고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양쪽에 각각 매장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본사 쪽 기능을 담당하는 컨트롤러와 서비스 클래스가 위치합니다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각각의 클래스와 인터페이스를 선으로 연결하여 관계성을 정리하였습니다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다음으로 </a:t>
            </a:r>
            <a:r>
              <a:rPr lang="ko-KR" altLang="en-US" dirty="0" err="1" smtClean="0"/>
              <a:t>유스케이스</a:t>
            </a:r>
            <a:r>
              <a:rPr lang="ko-KR" altLang="en-US" dirty="0" smtClean="0"/>
              <a:t> 다이어그램 입니다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본사와 매장의 두 입장에서 다이어그램을 그렸습니다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본사에서는 </a:t>
            </a:r>
            <a:r>
              <a:rPr lang="ko-KR" altLang="en-US" dirty="0" err="1" smtClean="0"/>
              <a:t>로그인을</a:t>
            </a:r>
            <a:r>
              <a:rPr lang="ko-KR" altLang="en-US" dirty="0" smtClean="0"/>
              <a:t> 하면 매장관리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발주관리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상품관리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본사재고관리 등의 기능을 사용하여</a:t>
            </a:r>
            <a:endParaRPr lang="en-US" altLang="ko-KR" dirty="0" smtClean="0"/>
          </a:p>
          <a:p>
            <a:r>
              <a:rPr lang="ko-KR" altLang="en-US" dirty="0" smtClean="0"/>
              <a:t>각각의 매장을 관리할 수 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매장 쪽에서도 역시 매장관리에서 수익확인 및 발주 등을 할 수 있으며</a:t>
            </a:r>
          </a:p>
          <a:p>
            <a:r>
              <a:rPr lang="ko-KR" altLang="en-US" dirty="0" smtClean="0"/>
              <a:t>매장상품관리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매장재고관리 등의 기능을 통해 관리 할 수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dirty="0" smtClean="0"/>
              <a:t>각 기능은 본사</a:t>
            </a:r>
            <a:r>
              <a:rPr lang="ko-KR" altLang="en-US" baseline="0" dirty="0" smtClean="0"/>
              <a:t> 페이지와 매장 페이지에서 서로 연결되어있습니다</a:t>
            </a:r>
            <a:r>
              <a:rPr lang="en-US" altLang="ko-KR" baseline="0" dirty="0" smtClean="0"/>
              <a:t>.</a:t>
            </a:r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다음으로 </a:t>
            </a:r>
            <a:r>
              <a:rPr lang="en-US" altLang="ko-KR" dirty="0" smtClean="0"/>
              <a:t>ER </a:t>
            </a:r>
            <a:r>
              <a:rPr lang="ko-KR" altLang="en-US" dirty="0" smtClean="0"/>
              <a:t>다이어그램 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크게 멤버 개체와 상품 개체가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멤버 개체는 등급 개체와 </a:t>
            </a:r>
            <a:r>
              <a:rPr lang="en-US" altLang="ko-KR" dirty="0" smtClean="0"/>
              <a:t>1:1</a:t>
            </a:r>
            <a:r>
              <a:rPr lang="ko-KR" altLang="en-US" dirty="0" smtClean="0"/>
              <a:t>관계에 있으며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멤버 개체는 게시판 개체와 발주 개체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판매 내역 개체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매장 재고 개체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매장 수익 개체 등과 </a:t>
            </a:r>
            <a:r>
              <a:rPr lang="en-US" altLang="ko-KR" baseline="0" dirty="0" smtClean="0"/>
              <a:t>1:</a:t>
            </a:r>
            <a:r>
              <a:rPr lang="ko-KR" altLang="en-US" baseline="0" dirty="0" smtClean="0"/>
              <a:t>다 관계에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dirty="0" smtClean="0"/>
              <a:t>상품 개체 역시 본사 재고와는 </a:t>
            </a:r>
            <a:r>
              <a:rPr lang="en-US" altLang="ko-KR" dirty="0" smtClean="0"/>
              <a:t>1:1</a:t>
            </a:r>
            <a:r>
              <a:rPr lang="ko-KR" altLang="en-US" dirty="0" smtClean="0"/>
              <a:t>관계이며 나머지 개체들과는 </a:t>
            </a:r>
            <a:r>
              <a:rPr lang="en-US" altLang="ko-KR" dirty="0" smtClean="0"/>
              <a:t>1:</a:t>
            </a:r>
            <a:r>
              <a:rPr lang="ko-KR" altLang="en-US" dirty="0" smtClean="0"/>
              <a:t>다 관계에 있습니다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다음으로 데이터베이스 테이블 명세에 대해 소개</a:t>
            </a:r>
            <a:r>
              <a:rPr lang="ko-KR" altLang="en-US" baseline="0" dirty="0" smtClean="0"/>
              <a:t> 드리겠습니다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저희 테이블은 현재까지 총 </a:t>
            </a:r>
            <a:r>
              <a:rPr lang="en-US" altLang="ko-KR" baseline="0" dirty="0" smtClean="0"/>
              <a:t>10</a:t>
            </a:r>
            <a:r>
              <a:rPr lang="ko-KR" altLang="en-US" baseline="0" dirty="0" smtClean="0"/>
              <a:t>개입니다</a:t>
            </a:r>
            <a:r>
              <a:rPr lang="en-US" altLang="ko-KR" baseline="0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먼저 멤버 테이블에서는 각 매장의 정보를 관리하고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계정 권한 테이블에서는 매장</a:t>
            </a:r>
            <a:r>
              <a:rPr lang="ko-KR" altLang="en-US" baseline="0" dirty="0" smtClean="0"/>
              <a:t> 아이디를 참조하여 권한 정보를 저장합니다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게시판 테이블은 공지사항을 위한 정보를 담고 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매장 수입 테이블에서는 매장 아이디와 날짜 별로 발생한 매출액과 지출액을 관리합니다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D2BD8-CD12-4CBC-8A6F-66C418F8C707}" type="slidenum">
              <a:rPr lang="ko-KR" altLang="en-US" smtClean="0"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947482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134695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136801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967863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446589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025709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704083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741783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91287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058316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23796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9A2EC-EE42-42D7-99A1-C9EFAEA91553}" type="datetimeFigureOut">
              <a:rPr lang="ko-KR" altLang="en-US" smtClean="0"/>
              <a:pPr/>
              <a:t>2016-06-03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8887C-0E7C-431D-9BCE-54391FA1575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66589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tags" Target="../tags/tag39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42" Type="http://schemas.openxmlformats.org/officeDocument/2006/relationships/tags" Target="../tags/tag42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notesSlide" Target="../notesSlides/notesSlide5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tags" Target="../tags/tag29.xml"/><Relationship Id="rId41" Type="http://schemas.openxmlformats.org/officeDocument/2006/relationships/tags" Target="../tags/tag41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slideLayout" Target="../slideLayouts/slideLayout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wdDnDiag">
          <a:fgClr>
            <a:schemeClr val="accent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950911" y="2875002"/>
            <a:ext cx="44839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2</a:t>
            </a:r>
            <a:r>
              <a:rPr lang="ko-KR" altLang="en-US" sz="40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차 프로젝트 중간발표</a:t>
            </a:r>
            <a:endParaRPr lang="ko-KR" altLang="en-US" sz="4000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92777" y="4144863"/>
            <a:ext cx="42001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유민선 김시진 유승주</a:t>
            </a:r>
            <a:endParaRPr lang="en-US" altLang="ko-KR" sz="2000" spc="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  <a:p>
            <a:pPr algn="ctr"/>
            <a:r>
              <a:rPr lang="ko-KR" altLang="en-US" sz="2000" spc="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김도연 김선명 박훈재 김건우</a:t>
            </a:r>
            <a:endParaRPr lang="ko-KR" altLang="en-US" sz="2000" spc="600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890107" y="2533759"/>
            <a:ext cx="4605528" cy="282376"/>
          </a:xfrm>
          <a:prstGeom prst="rect">
            <a:avLst/>
          </a:prstGeom>
          <a:solidFill>
            <a:srgbClr val="F097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903319" y="2474892"/>
            <a:ext cx="25791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KOSTA109 5</a:t>
            </a:r>
            <a:r>
              <a:rPr lang="ko-KR" altLang="en-US" sz="2000" spc="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팀</a:t>
            </a:r>
            <a:endParaRPr lang="ko-KR" altLang="en-US" sz="2000" spc="6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99336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각 삼각형 22"/>
          <p:cNvSpPr/>
          <p:nvPr/>
        </p:nvSpPr>
        <p:spPr>
          <a:xfrm rot="5400000">
            <a:off x="196949" y="200979"/>
            <a:ext cx="1181685" cy="1181686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9775" y="291453"/>
            <a:ext cx="396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3</a:t>
            </a:r>
            <a:endParaRPr lang="ko-KR" altLang="en-US" sz="32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78635" y="477898"/>
            <a:ext cx="124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1훈정글북 Regular" pitchFamily="18" charset="-127"/>
                <a:ea typeface="1훈정글북 Regular" pitchFamily="18" charset="-127"/>
              </a:rPr>
              <a:t>설계내용</a:t>
            </a:r>
            <a:endParaRPr lang="ko-KR" altLang="en-US" sz="24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78635" y="897359"/>
            <a:ext cx="15568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DB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테이블 명세서</a:t>
            </a:r>
            <a:endParaRPr lang="ko-KR" altLang="en-US" sz="1600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graphicFrame>
        <p:nvGraphicFramePr>
          <p:cNvPr id="11" name="표 10"/>
          <p:cNvGraphicFramePr>
            <a:graphicFrameLocks noGrp="1"/>
          </p:cNvGraphicFramePr>
          <p:nvPr/>
        </p:nvGraphicFramePr>
        <p:xfrm>
          <a:off x="334434" y="1610253"/>
          <a:ext cx="5461000" cy="2552700"/>
        </p:xfrm>
        <a:graphic>
          <a:graphicData uri="http://schemas.openxmlformats.org/drawingml/2006/table">
            <a:tbl>
              <a:tblPr/>
              <a:tblGrid>
                <a:gridCol w="1248501"/>
                <a:gridCol w="1305684"/>
                <a:gridCol w="1286623"/>
                <a:gridCol w="1620192"/>
              </a:tblGrid>
              <a:tr h="219075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PRODUCT _ </a:t>
                      </a: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상품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TYPE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Constraint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설명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hp_Code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PK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상품코드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(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바코드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상품명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hp_Path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VARCHAR2(200)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파일명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(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사진명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hp_Oprice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원가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hp_Mprice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지점 유통가격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hp_Cprice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소비자 가격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hp_Category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VARCHAR2(100)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카테고리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hp_Manufacturer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VARCHAR2(100)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제조원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hp_ExpirationDate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유통기한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hp_Weight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중량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334446" y="4810654"/>
          <a:ext cx="5461000" cy="876300"/>
        </p:xfrm>
        <a:graphic>
          <a:graphicData uri="http://schemas.openxmlformats.org/drawingml/2006/table">
            <a:tbl>
              <a:tblPr/>
              <a:tblGrid>
                <a:gridCol w="1248501"/>
                <a:gridCol w="1305684"/>
                <a:gridCol w="1286623"/>
                <a:gridCol w="1620192"/>
              </a:tblGrid>
              <a:tr h="219075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HQ_STOCK _ </a:t>
                      </a: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본사 재고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TYPE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Constraint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설명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hp_Code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PK, FK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상품코드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(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바코드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hp_Amount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재고 수량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/>
        </p:nvGraphicFramePr>
        <p:xfrm>
          <a:off x="6388099" y="1607096"/>
          <a:ext cx="5461000" cy="1085850"/>
        </p:xfrm>
        <a:graphic>
          <a:graphicData uri="http://schemas.openxmlformats.org/drawingml/2006/table">
            <a:tbl>
              <a:tblPr/>
              <a:tblGrid>
                <a:gridCol w="1248501"/>
                <a:gridCol w="1305684"/>
                <a:gridCol w="1286623"/>
                <a:gridCol w="1620192"/>
              </a:tblGrid>
              <a:tr h="219075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ST_STOCK _ </a:t>
                      </a: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매장 재고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TYPE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Constraint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설명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PK, FK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회원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hp_Code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PK, FK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상품코드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(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바코드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st_Amount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재고 수량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4" name="표 13"/>
          <p:cNvGraphicFramePr>
            <a:graphicFrameLocks noGrp="1"/>
          </p:cNvGraphicFramePr>
          <p:nvPr/>
        </p:nvGraphicFramePr>
        <p:xfrm>
          <a:off x="6388080" y="3356569"/>
          <a:ext cx="5461000" cy="2040255"/>
        </p:xfrm>
        <a:graphic>
          <a:graphicData uri="http://schemas.openxmlformats.org/drawingml/2006/table">
            <a:tbl>
              <a:tblPr/>
              <a:tblGrid>
                <a:gridCol w="1248501"/>
                <a:gridCol w="1305684"/>
                <a:gridCol w="1286623"/>
                <a:gridCol w="1620192"/>
              </a:tblGrid>
              <a:tr h="219075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ORDER_LIST _ </a:t>
                      </a: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발주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TYPE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Constraint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설명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o_Num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PK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발주번호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hp_Code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FK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상품코드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FK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회원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o_Amount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주문 수량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o_Date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DATE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DEFAULT sysdate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발주날짜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o_State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발주상태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(0: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요청상태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, 1: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승인상태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o_StringDate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발주날짜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format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3520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각 삼각형 22"/>
          <p:cNvSpPr/>
          <p:nvPr/>
        </p:nvSpPr>
        <p:spPr>
          <a:xfrm rot="5400000">
            <a:off x="196949" y="200979"/>
            <a:ext cx="1181685" cy="1181686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9775" y="291453"/>
            <a:ext cx="396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3</a:t>
            </a:r>
            <a:endParaRPr lang="ko-KR" altLang="en-US" sz="32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78635" y="477898"/>
            <a:ext cx="124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1훈정글북 Regular" pitchFamily="18" charset="-127"/>
                <a:ea typeface="1훈정글북 Regular" pitchFamily="18" charset="-127"/>
              </a:rPr>
              <a:t>설계내용</a:t>
            </a:r>
            <a:endParaRPr lang="ko-KR" altLang="en-US" sz="24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78635" y="897359"/>
            <a:ext cx="15568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DB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테이블 명세서</a:t>
            </a:r>
            <a:endParaRPr lang="ko-KR" altLang="en-US" sz="1600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334433" y="2545843"/>
          <a:ext cx="5461000" cy="1714500"/>
        </p:xfrm>
        <a:graphic>
          <a:graphicData uri="http://schemas.openxmlformats.org/drawingml/2006/table">
            <a:tbl>
              <a:tblPr/>
              <a:tblGrid>
                <a:gridCol w="1248501"/>
                <a:gridCol w="1305684"/>
                <a:gridCol w="1286623"/>
                <a:gridCol w="1620192"/>
              </a:tblGrid>
              <a:tr h="219075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SALE _ </a:t>
                      </a: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매장 판매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TYPE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Constraint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설명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s_Num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PK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판매번호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FK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회원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hp_Code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FK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상품코드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s_Group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구매그룹번호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s_Amount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판매수량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s_Date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DATE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DEFAULT sysdate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판매날짜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5" name="표 14"/>
          <p:cNvGraphicFramePr>
            <a:graphicFrameLocks noGrp="1"/>
          </p:cNvGraphicFramePr>
          <p:nvPr/>
        </p:nvGraphicFramePr>
        <p:xfrm>
          <a:off x="6388099" y="2549018"/>
          <a:ext cx="5461000" cy="1504950"/>
        </p:xfrm>
        <a:graphic>
          <a:graphicData uri="http://schemas.openxmlformats.org/drawingml/2006/table">
            <a:tbl>
              <a:tblPr/>
              <a:tblGrid>
                <a:gridCol w="1248501"/>
                <a:gridCol w="1305684"/>
                <a:gridCol w="1286623"/>
                <a:gridCol w="1620192"/>
              </a:tblGrid>
              <a:tr h="219075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StoreExpend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 _ </a:t>
                      </a:r>
                      <a:r>
                        <a:rPr lang="ko-KR" altLang="en-US" sz="1100" b="1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매장별</a:t>
                      </a: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 지출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TYPE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Constraint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설명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se_Num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PK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지출번호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FK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회원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se_Date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지출날짜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se_Expend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지출금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se_Content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지출내역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3520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2003479" y="2405575"/>
            <a:ext cx="3530991" cy="0"/>
          </a:xfrm>
          <a:prstGeom prst="line">
            <a:avLst/>
          </a:prstGeom>
          <a:ln w="2222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6713803" y="2405575"/>
            <a:ext cx="3530991" cy="0"/>
          </a:xfrm>
          <a:prstGeom prst="line">
            <a:avLst/>
          </a:prstGeom>
          <a:ln w="2222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2003479" y="4400843"/>
            <a:ext cx="3530991" cy="0"/>
          </a:xfrm>
          <a:prstGeom prst="line">
            <a:avLst/>
          </a:prstGeom>
          <a:ln w="2222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6713803" y="4400843"/>
            <a:ext cx="3530991" cy="0"/>
          </a:xfrm>
          <a:prstGeom prst="line">
            <a:avLst/>
          </a:prstGeom>
          <a:ln w="2222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113550" y="1951573"/>
            <a:ext cx="667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CSS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823874" y="1951573"/>
            <a:ext cx="2545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JavaScript&amp;jQuery</a:t>
            </a:r>
            <a:endParaRPr lang="en-US" altLang="ko-KR" sz="24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113550" y="3955307"/>
            <a:ext cx="21499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자잘한 오류 수정</a:t>
            </a:r>
            <a:endParaRPr lang="en-US" altLang="ko-KR" sz="24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23874" y="3955307"/>
            <a:ext cx="18726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추가 기능 검토</a:t>
            </a:r>
            <a:endParaRPr lang="en-US" altLang="ko-KR" sz="24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003479" y="2618378"/>
            <a:ext cx="3403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부트스트랩을 활용하여 디자인 입히기</a:t>
            </a:r>
            <a:endParaRPr lang="en-US" altLang="ko-KR" sz="1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713803" y="2618377"/>
            <a:ext cx="3278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각종 정규식</a:t>
            </a:r>
            <a:r>
              <a:rPr lang="en-US" altLang="ko-KR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&amp;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제약조건</a:t>
            </a:r>
            <a:r>
              <a:rPr lang="en-US" altLang="ko-KR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&amp;</a:t>
            </a:r>
            <a:r>
              <a:rPr lang="ko-KR" altLang="en-US" sz="1600" dirty="0" err="1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알림창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 구현</a:t>
            </a:r>
            <a:endParaRPr lang="en-US" altLang="ko-KR" sz="1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003479" y="4613644"/>
            <a:ext cx="28440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반복 테스트를 통하여 오류 수정</a:t>
            </a:r>
            <a:endParaRPr lang="en-US" altLang="ko-KR" sz="1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713803" y="4613643"/>
            <a:ext cx="36728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현재 구현 예정 기능 외에도 기간 안에서</a:t>
            </a:r>
            <a:endParaRPr lang="en-US" altLang="ko-KR" sz="1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  <a:p>
            <a:pPr marL="285750" indent="-285750"/>
            <a:r>
              <a:rPr lang="en-US" altLang="ko-KR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	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추가할 수 있는 기능이 있는지 검토</a:t>
            </a:r>
            <a:endParaRPr lang="en-US" altLang="ko-KR" sz="1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2" name="직각 삼각형 21"/>
          <p:cNvSpPr/>
          <p:nvPr/>
        </p:nvSpPr>
        <p:spPr>
          <a:xfrm rot="5400000">
            <a:off x="196949" y="200979"/>
            <a:ext cx="1181685" cy="1181686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9775" y="291453"/>
            <a:ext cx="4042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4</a:t>
            </a:r>
            <a:endParaRPr lang="ko-KR" altLang="en-US" sz="32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78635" y="477898"/>
            <a:ext cx="133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1훈정글북 Regular" pitchFamily="18" charset="-127"/>
                <a:ea typeface="1훈정글북 Regular" pitchFamily="18" charset="-127"/>
              </a:rPr>
              <a:t>향후 계획</a:t>
            </a:r>
            <a:endParaRPr lang="ko-KR" altLang="en-US" sz="24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378635" y="897359"/>
            <a:ext cx="17684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앞으로 해야 할 과제</a:t>
            </a:r>
          </a:p>
        </p:txBody>
      </p:sp>
      <p:sp>
        <p:nvSpPr>
          <p:cNvPr id="28" name="타원 27"/>
          <p:cNvSpPr/>
          <p:nvPr/>
        </p:nvSpPr>
        <p:spPr>
          <a:xfrm>
            <a:off x="1574810" y="1981204"/>
            <a:ext cx="389467" cy="389467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1</a:t>
            </a:r>
            <a:endParaRPr lang="ko-KR" altLang="en-US" dirty="0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6282270" y="1981210"/>
            <a:ext cx="389467" cy="389467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2</a:t>
            </a:r>
            <a:endParaRPr lang="ko-KR" altLang="en-US" dirty="0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1574804" y="3979410"/>
            <a:ext cx="389467" cy="389467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3</a:t>
            </a:r>
            <a:endParaRPr lang="ko-KR" altLang="en-US" dirty="0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6273983" y="3987871"/>
            <a:ext cx="389467" cy="389467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4</a:t>
            </a:r>
            <a:endParaRPr lang="ko-KR" altLang="en-US" dirty="0">
              <a:latin typeface="1훈정글북 Regular" pitchFamily="18" charset="-127"/>
              <a:ea typeface="1훈정글북 Regular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24666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1"/>
      <p:bldP spid="17" grpId="0"/>
      <p:bldP spid="18" grpId="0"/>
      <p:bldP spid="19" grpId="0"/>
      <p:bldP spid="20" grpId="1"/>
      <p:bldP spid="21" grpId="0"/>
      <p:bldP spid="28" grpId="0" animBg="1"/>
      <p:bldP spid="29" grpId="0" animBg="1"/>
      <p:bldP spid="30" grpId="0" animBg="1"/>
      <p:bldP spid="3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wdDnDiag">
          <a:fgClr>
            <a:schemeClr val="accent2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633951" y="2875002"/>
            <a:ext cx="31178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THANK YOU !</a:t>
            </a:r>
            <a:endParaRPr lang="ko-KR" altLang="en-US" sz="4000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890107" y="2533759"/>
            <a:ext cx="4605528" cy="282376"/>
          </a:xfrm>
          <a:prstGeom prst="rect">
            <a:avLst/>
          </a:prstGeom>
          <a:solidFill>
            <a:srgbClr val="F097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35104" y="2474892"/>
            <a:ext cx="1715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감사합니다</a:t>
            </a:r>
            <a:endParaRPr lang="ko-KR" altLang="en-US" sz="2000" spc="6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7385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각형 3"/>
          <p:cNvSpPr/>
          <p:nvPr/>
        </p:nvSpPr>
        <p:spPr>
          <a:xfrm>
            <a:off x="1489938" y="2700803"/>
            <a:ext cx="2384886" cy="647324"/>
          </a:xfrm>
          <a:prstGeom prst="homePlat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5" name="갈매기형 수장 4"/>
          <p:cNvSpPr/>
          <p:nvPr/>
        </p:nvSpPr>
        <p:spPr>
          <a:xfrm>
            <a:off x="3874824" y="2700803"/>
            <a:ext cx="2384886" cy="64732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7" name="갈매기형 수장 6"/>
          <p:cNvSpPr/>
          <p:nvPr/>
        </p:nvSpPr>
        <p:spPr>
          <a:xfrm>
            <a:off x="6259710" y="2700803"/>
            <a:ext cx="2384886" cy="647324"/>
          </a:xfrm>
          <a:prstGeom prst="chevron">
            <a:avLst/>
          </a:prstGeom>
          <a:solidFill>
            <a:srgbClr val="F097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8" name="갈매기형 수장 7"/>
          <p:cNvSpPr/>
          <p:nvPr/>
        </p:nvSpPr>
        <p:spPr>
          <a:xfrm>
            <a:off x="8644596" y="2700803"/>
            <a:ext cx="2384886" cy="647324"/>
          </a:xfrm>
          <a:prstGeom prst="chevron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46423" y="2839799"/>
            <a:ext cx="1527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1. </a:t>
            </a:r>
            <a:r>
              <a:rPr lang="ko-KR" altLang="en-US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주제 및 일정</a:t>
            </a:r>
            <a:endParaRPr lang="ko-KR" altLang="en-US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61973" y="2839799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2. </a:t>
            </a:r>
            <a:r>
              <a:rPr lang="ko-KR" altLang="en-US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스토리보드</a:t>
            </a:r>
            <a:endParaRPr lang="ko-KR" altLang="en-US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65909" y="2839799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3. </a:t>
            </a:r>
            <a:r>
              <a:rPr lang="ko-KR" altLang="en-US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설계내용</a:t>
            </a:r>
            <a:endParaRPr lang="ko-KR" altLang="en-US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251972" y="2839799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4. </a:t>
            </a:r>
            <a:r>
              <a:rPr lang="ko-KR" altLang="en-US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향후 계획</a:t>
            </a:r>
            <a:endParaRPr lang="ko-KR" altLang="en-US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63795" y="3483395"/>
            <a:ext cx="20409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이번 프로젝트 주제 소개</a:t>
            </a:r>
            <a:endParaRPr lang="en-US" altLang="ko-KR" sz="1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  <a:p>
            <a:pPr algn="ctr"/>
            <a:r>
              <a:rPr lang="ko-KR" altLang="en-US" sz="1600" dirty="0" err="1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마일스톤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 소개</a:t>
            </a:r>
            <a:endParaRPr lang="en-US" altLang="ko-KR" sz="1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13823" y="3483394"/>
            <a:ext cx="2162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각 기능별 구현예정 기능</a:t>
            </a:r>
          </a:p>
        </p:txBody>
      </p:sp>
      <p:sp>
        <p:nvSpPr>
          <p:cNvPr id="23" name="직각 삼각형 22"/>
          <p:cNvSpPr/>
          <p:nvPr/>
        </p:nvSpPr>
        <p:spPr>
          <a:xfrm rot="5400000">
            <a:off x="196949" y="200979"/>
            <a:ext cx="1181685" cy="1181686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78635" y="477898"/>
            <a:ext cx="15440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1훈정글북 Regular" pitchFamily="18" charset="-127"/>
                <a:ea typeface="1훈정글북 Regular" pitchFamily="18" charset="-127"/>
              </a:rPr>
              <a:t>INDEX</a:t>
            </a:r>
            <a:endParaRPr lang="ko-KR" altLang="en-US" sz="40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87785" y="3483388"/>
            <a:ext cx="195758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클래스 다이어그램</a:t>
            </a:r>
            <a:endParaRPr lang="en-US" altLang="ko-KR" sz="1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  <a:p>
            <a:pPr algn="ctr"/>
            <a:r>
              <a:rPr lang="ko-KR" altLang="en-US" sz="1600" dirty="0" err="1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유스케이스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 다이어그램</a:t>
            </a:r>
            <a:endParaRPr lang="en-US" altLang="ko-KR" sz="1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  <a:p>
            <a:pPr algn="ctr"/>
            <a:r>
              <a:rPr lang="en-US" altLang="ko-KR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ER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 다이어그램</a:t>
            </a:r>
            <a:endParaRPr lang="en-US" altLang="ko-KR" sz="1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  <a:p>
            <a:pPr algn="ctr"/>
            <a:r>
              <a:rPr lang="en-US" altLang="ko-KR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DB 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테이블 명세서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30855" y="3483388"/>
            <a:ext cx="17684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앞으로 해야 할 과제</a:t>
            </a:r>
            <a:endParaRPr lang="en-US" altLang="ko-KR" sz="160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3520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각 삼각형 22"/>
          <p:cNvSpPr/>
          <p:nvPr/>
        </p:nvSpPr>
        <p:spPr>
          <a:xfrm rot="5400000">
            <a:off x="196949" y="200979"/>
            <a:ext cx="1181685" cy="1181686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9775" y="291453"/>
            <a:ext cx="336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1</a:t>
            </a:r>
            <a:endParaRPr lang="ko-KR" altLang="en-US" sz="32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78635" y="477898"/>
            <a:ext cx="1694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1훈정글북 Regular" pitchFamily="18" charset="-127"/>
                <a:ea typeface="1훈정글북 Regular" pitchFamily="18" charset="-127"/>
              </a:rPr>
              <a:t>주제 및 일정</a:t>
            </a:r>
            <a:endParaRPr lang="ko-KR" altLang="en-US" sz="24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78635" y="897359"/>
            <a:ext cx="20409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이번 프로젝트 주제 소개</a:t>
            </a:r>
            <a:endParaRPr lang="ko-KR" altLang="en-US" sz="1600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pic>
        <p:nvPicPr>
          <p:cNvPr id="1026" name="Picture 2" descr="C:\Users\sijin\Downloads\convini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1718" y="1702236"/>
            <a:ext cx="5775746" cy="3866542"/>
          </a:xfrm>
          <a:prstGeom prst="rect">
            <a:avLst/>
          </a:prstGeom>
          <a:noFill/>
        </p:spPr>
      </p:pic>
      <p:sp>
        <p:nvSpPr>
          <p:cNvPr id="19" name="TextBox 18"/>
          <p:cNvSpPr txBox="1"/>
          <p:nvPr/>
        </p:nvSpPr>
        <p:spPr>
          <a:xfrm>
            <a:off x="6746782" y="1491050"/>
            <a:ext cx="47802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1훈정글북 Regular" pitchFamily="18" charset="-127"/>
                <a:ea typeface="1훈정글북 Regular" pitchFamily="18" charset="-127"/>
              </a:rPr>
              <a:t>편의점 관리 시스템</a:t>
            </a:r>
            <a:endParaRPr lang="en-US" altLang="ko-KR" sz="2400" dirty="0" smtClean="0">
              <a:latin typeface="1훈정글북 Regular" pitchFamily="18" charset="-127"/>
              <a:ea typeface="1훈정글북 Regular" pitchFamily="18" charset="-127"/>
            </a:endParaRPr>
          </a:p>
          <a:p>
            <a:r>
              <a:rPr lang="en-US" altLang="ko-KR" sz="2000" dirty="0" smtClean="0">
                <a:latin typeface="1훈정글북 Regular" pitchFamily="18" charset="-127"/>
                <a:ea typeface="1훈정글북 Regular" pitchFamily="18" charset="-127"/>
              </a:rPr>
              <a:t>(</a:t>
            </a:r>
            <a:r>
              <a:rPr lang="en-US" altLang="ko-KR" sz="2000" dirty="0" err="1" smtClean="0">
                <a:latin typeface="1훈정글북 Regular" pitchFamily="18" charset="-127"/>
                <a:ea typeface="1훈정글북 Regular" pitchFamily="18" charset="-127"/>
              </a:rPr>
              <a:t>ConvenienceStore</a:t>
            </a:r>
            <a:r>
              <a:rPr lang="en-US" altLang="ko-KR" sz="2000" dirty="0" smtClean="0">
                <a:latin typeface="1훈정글북 Regular" pitchFamily="18" charset="-127"/>
                <a:ea typeface="1훈정글북 Regular" pitchFamily="18" charset="-127"/>
              </a:rPr>
              <a:t> Management System)</a:t>
            </a:r>
            <a:endParaRPr lang="ko-KR" altLang="en-US" sz="2000" dirty="0">
              <a:latin typeface="1훈정글북 Regular" pitchFamily="18" charset="-127"/>
              <a:ea typeface="1훈정글북 Regular" pitchFamily="18" charset="-127"/>
            </a:endParaRPr>
          </a:p>
        </p:txBody>
      </p:sp>
      <p:pic>
        <p:nvPicPr>
          <p:cNvPr id="1027" name="Picture 3" descr="C:\Users\sijin\Downloads\pos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56099" y="3043451"/>
            <a:ext cx="1133130" cy="1133130"/>
          </a:xfrm>
          <a:prstGeom prst="rect">
            <a:avLst/>
          </a:prstGeom>
          <a:noFill/>
        </p:spPr>
      </p:pic>
      <p:pic>
        <p:nvPicPr>
          <p:cNvPr id="1033" name="Picture 9" descr="C:\Users\sijin\AppData\Local\Microsoft\Windows\Temporary Internet Files\Content.IE5\JFAKRQ72\220px-TORRE_DE_PEMEX[1]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833953" y="3023319"/>
            <a:ext cx="835556" cy="1112808"/>
          </a:xfrm>
          <a:prstGeom prst="rect">
            <a:avLst/>
          </a:prstGeom>
          <a:noFill/>
        </p:spPr>
      </p:pic>
      <p:pic>
        <p:nvPicPr>
          <p:cNvPr id="1038" name="Picture 14" descr="C:\Users\sijin\Downloads\세븐일레븐1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686696" y="3230208"/>
            <a:ext cx="1310627" cy="904957"/>
          </a:xfrm>
          <a:prstGeom prst="rect">
            <a:avLst/>
          </a:prstGeom>
          <a:noFill/>
        </p:spPr>
      </p:pic>
      <p:sp>
        <p:nvSpPr>
          <p:cNvPr id="32" name="덧셈 기호 31"/>
          <p:cNvSpPr/>
          <p:nvPr/>
        </p:nvSpPr>
        <p:spPr>
          <a:xfrm>
            <a:off x="7948596" y="3352799"/>
            <a:ext cx="527222" cy="527222"/>
          </a:xfrm>
          <a:prstGeom prst="mathPlu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덧셈 기호 32"/>
          <p:cNvSpPr/>
          <p:nvPr/>
        </p:nvSpPr>
        <p:spPr>
          <a:xfrm>
            <a:off x="10159562" y="3356918"/>
            <a:ext cx="527222" cy="527222"/>
          </a:xfrm>
          <a:prstGeom prst="mathPlus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705584" y="4473138"/>
            <a:ext cx="337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1. </a:t>
            </a:r>
            <a:r>
              <a:rPr lang="ko-KR" altLang="en-US" dirty="0" smtClean="0">
                <a:latin typeface="1훈정글북 Regular" pitchFamily="18" charset="-127"/>
                <a:ea typeface="1훈정글북 Regular" pitchFamily="18" charset="-127"/>
              </a:rPr>
              <a:t>상품판매를 위한 매장 </a:t>
            </a:r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POS</a:t>
            </a:r>
            <a:r>
              <a:rPr lang="ko-KR" altLang="en-US" dirty="0" smtClean="0">
                <a:latin typeface="1훈정글북 Regular" pitchFamily="18" charset="-127"/>
                <a:ea typeface="1훈정글북 Regular" pitchFamily="18" charset="-127"/>
              </a:rPr>
              <a:t>시스템</a:t>
            </a:r>
            <a:endParaRPr lang="en-US" altLang="ko-KR" dirty="0" smtClean="0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05579" y="4896471"/>
            <a:ext cx="3993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2. </a:t>
            </a:r>
            <a:r>
              <a:rPr lang="ko-KR" altLang="en-US" dirty="0" smtClean="0">
                <a:latin typeface="1훈정글북 Regular" pitchFamily="18" charset="-127"/>
                <a:ea typeface="1훈정글북 Regular" pitchFamily="18" charset="-127"/>
              </a:rPr>
              <a:t>매장의 상품관리</a:t>
            </a:r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, </a:t>
            </a:r>
            <a:r>
              <a:rPr lang="ko-KR" altLang="en-US" dirty="0" smtClean="0">
                <a:latin typeface="1훈정글북 Regular" pitchFamily="18" charset="-127"/>
                <a:ea typeface="1훈정글북 Regular" pitchFamily="18" charset="-127"/>
              </a:rPr>
              <a:t>재고관리</a:t>
            </a:r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, </a:t>
            </a:r>
            <a:r>
              <a:rPr lang="ko-KR" altLang="en-US" dirty="0" smtClean="0">
                <a:latin typeface="1훈정글북 Regular" pitchFamily="18" charset="-127"/>
                <a:ea typeface="1훈정글북 Regular" pitchFamily="18" charset="-127"/>
              </a:rPr>
              <a:t>발주관리 등</a:t>
            </a:r>
            <a:endParaRPr lang="en-US" altLang="ko-KR" dirty="0" smtClean="0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05581" y="5333536"/>
            <a:ext cx="522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3. </a:t>
            </a:r>
            <a:r>
              <a:rPr lang="ko-KR" altLang="en-US" dirty="0" smtClean="0">
                <a:latin typeface="1훈정글북 Regular" pitchFamily="18" charset="-127"/>
                <a:ea typeface="1훈정글북 Regular" pitchFamily="18" charset="-127"/>
              </a:rPr>
              <a:t>본사의 매장 별 현황 관리</a:t>
            </a:r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, </a:t>
            </a:r>
            <a:r>
              <a:rPr lang="ko-KR" altLang="en-US" dirty="0" smtClean="0">
                <a:latin typeface="1훈정글북 Regular" pitchFamily="18" charset="-127"/>
                <a:ea typeface="1훈정글북 Regular" pitchFamily="18" charset="-127"/>
              </a:rPr>
              <a:t>상품관리</a:t>
            </a:r>
            <a:r>
              <a:rPr lang="en-US" altLang="ko-KR" dirty="0" smtClean="0">
                <a:latin typeface="1훈정글북 Regular" pitchFamily="18" charset="-127"/>
                <a:ea typeface="1훈정글북 Regular" pitchFamily="18" charset="-127"/>
              </a:rPr>
              <a:t>, </a:t>
            </a:r>
            <a:r>
              <a:rPr lang="ko-KR" altLang="en-US" dirty="0" smtClean="0">
                <a:latin typeface="1훈정글북 Regular" pitchFamily="18" charset="-127"/>
                <a:ea typeface="1훈정글북 Regular" pitchFamily="18" charset="-127"/>
              </a:rPr>
              <a:t>매장발주처리 등</a:t>
            </a:r>
            <a:endParaRPr lang="en-US" altLang="ko-KR" dirty="0" smtClean="0">
              <a:latin typeface="1훈정글북 Regular" pitchFamily="18" charset="-127"/>
              <a:ea typeface="1훈정글북 Regular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352017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0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3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1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각 삼각형 21"/>
          <p:cNvSpPr/>
          <p:nvPr/>
        </p:nvSpPr>
        <p:spPr>
          <a:xfrm rot="5400000">
            <a:off x="196949" y="200979"/>
            <a:ext cx="1181685" cy="1181686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9775" y="291453"/>
            <a:ext cx="336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1</a:t>
            </a:r>
            <a:endParaRPr lang="ko-KR" altLang="en-US" sz="32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78635" y="477898"/>
            <a:ext cx="1694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1훈정글북 Regular" pitchFamily="18" charset="-127"/>
                <a:ea typeface="1훈정글북 Regular" pitchFamily="18" charset="-127"/>
              </a:rPr>
              <a:t>주제 및 일정</a:t>
            </a:r>
            <a:endParaRPr lang="ko-KR" altLang="en-US" sz="24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378635" y="897359"/>
            <a:ext cx="12522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마일스톤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 소개</a:t>
            </a:r>
          </a:p>
        </p:txBody>
      </p:sp>
      <p:graphicFrame>
        <p:nvGraphicFramePr>
          <p:cNvPr id="50" name="내용 개체 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3926834885"/>
              </p:ext>
            </p:extLst>
          </p:nvPr>
        </p:nvGraphicFramePr>
        <p:xfrm>
          <a:off x="1656165" y="1696791"/>
          <a:ext cx="8856984" cy="4335396"/>
        </p:xfrm>
        <a:graphic>
          <a:graphicData uri="http://schemas.openxmlformats.org/drawingml/2006/table">
            <a:tbl>
              <a:tblPr/>
              <a:tblGrid>
                <a:gridCol w="1512169"/>
                <a:gridCol w="1440160"/>
                <a:gridCol w="1872208"/>
                <a:gridCol w="2520280"/>
                <a:gridCol w="1512167"/>
              </a:tblGrid>
              <a:tr h="3600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80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kern="100" dirty="0" err="1" smtClean="0">
                          <a:latin typeface="맑은 고딕"/>
                          <a:ea typeface="맑은 고딕"/>
                          <a:cs typeface="Times New Roman"/>
                        </a:rPr>
                        <a:t>마일스톤</a:t>
                      </a:r>
                      <a:r>
                        <a:rPr lang="ko-KR" altLang="en-US" sz="1200" b="1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 명</a:t>
                      </a:r>
                      <a:endParaRPr lang="ko-KR" sz="1200" b="1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200" b="1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기간</a:t>
                      </a:r>
                      <a:endParaRPr lang="ko-KR" sz="1200" b="1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200" b="1" kern="100" dirty="0" err="1" smtClean="0">
                          <a:latin typeface="맑은 고딕"/>
                          <a:ea typeface="맑은 고딕"/>
                          <a:cs typeface="Times New Roman"/>
                        </a:rPr>
                        <a:t>마일스톤</a:t>
                      </a:r>
                      <a:r>
                        <a:rPr lang="ko-KR" altLang="en-US" sz="1200" b="1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 정의</a:t>
                      </a:r>
                      <a:endParaRPr lang="ko-KR" sz="1200" b="1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200" b="1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세부 </a:t>
                      </a:r>
                      <a:r>
                        <a:rPr lang="ko-KR" altLang="en-US" sz="1200" b="1" kern="100" dirty="0" err="1" smtClean="0">
                          <a:latin typeface="맑은 고딕"/>
                          <a:ea typeface="맑은 고딕"/>
                          <a:cs typeface="Times New Roman"/>
                        </a:rPr>
                        <a:t>타스크</a:t>
                      </a:r>
                      <a:endParaRPr lang="ko-KR" sz="1200" b="1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00" dirty="0" smtClean="0">
                          <a:latin typeface="+mn-lt"/>
                          <a:ea typeface="+mn-ea"/>
                          <a:cs typeface="Times New Roman"/>
                        </a:rPr>
                        <a:t>산출물</a:t>
                      </a:r>
                      <a:endParaRPr lang="ko-KR" altLang="ko-KR" sz="1200" b="1" kern="100" dirty="0" smtClean="0">
                        <a:latin typeface="+mn-lt"/>
                        <a:ea typeface="+mn-ea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99383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200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프로젝트 설정</a:t>
                      </a:r>
                      <a:endParaRPr lang="en-US" altLang="ko-KR" sz="1200" kern="100" dirty="0" smtClean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200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0.5W</a:t>
                      </a:r>
                      <a:endParaRPr lang="ko-KR" sz="12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프로젝트를 수행하기 위한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주제 결정 및 계획 수립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아이디어 회의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일정관리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스토리보드 및 </a:t>
                      </a:r>
                      <a:r>
                        <a:rPr lang="en-US" altLang="ko-KR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 </a:t>
                      </a: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작성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팀</a:t>
                      </a:r>
                      <a:r>
                        <a:rPr lang="ko-KR" altLang="en-US" sz="1000" b="0" i="0" u="none" strike="noStrike" kern="1200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원칙 수립</a:t>
                      </a:r>
                      <a:endParaRPr lang="ko-KR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스토리보드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</a:t>
                      </a: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다이어그램 </a:t>
                      </a:r>
                      <a:r>
                        <a:rPr lang="en-US" altLang="ko-KR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 DB</a:t>
                      </a: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테이블 명세서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계획표</a:t>
                      </a:r>
                      <a:endParaRPr lang="ko-KR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9383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200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설계</a:t>
                      </a:r>
                      <a:endParaRPr lang="en-US" sz="12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0.5W</a:t>
                      </a:r>
                      <a:endParaRPr lang="en-US" sz="12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팀이 어떤 방식으로 작업할 것인지 어떤 기능을 구현할 것인지 등 구체적으로 설계</a:t>
                      </a:r>
                      <a:endParaRPr lang="ko-KR" altLang="ko-KR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작업방식 및 규칙 확정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통일된 개발환경 조성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시스템 구성도 설계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프로젝트 내용 검증</a:t>
                      </a:r>
                      <a:endParaRPr lang="en-US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URI</a:t>
                      </a:r>
                      <a:r>
                        <a:rPr lang="ko-KR" altLang="en-US" sz="1000" b="0" i="0" u="none" strike="noStrike" kern="1200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정리표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en-US" altLang="ko-KR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 CASE</a:t>
                      </a: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다이어그램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9383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200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구현 및 테스트</a:t>
                      </a:r>
                      <a:endParaRPr lang="en-US" sz="12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2W</a:t>
                      </a:r>
                      <a:endParaRPr lang="en-US" sz="12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계획을 바탕으로 기능 구현 및 정기적인 테스트 실시</a:t>
                      </a:r>
                      <a:endParaRPr lang="ko-KR" altLang="ko-KR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구현한 기능에 대한 기능 정의서 작성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정기적인 기능 테스트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기능 정의서 점검</a:t>
                      </a:r>
                      <a:endParaRPr lang="en-US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기능 정의서</a:t>
                      </a:r>
                      <a:endParaRPr lang="ko-KR" altLang="ko-KR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9383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200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프로젝트 점검</a:t>
                      </a:r>
                      <a:endParaRPr lang="en-US" sz="12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latin typeface="맑은 고딕"/>
                          <a:ea typeface="맑은 고딕"/>
                          <a:cs typeface="Times New Roman"/>
                        </a:rPr>
                        <a:t>1W</a:t>
                      </a:r>
                      <a:endParaRPr lang="en-US" sz="1200" kern="100" dirty="0"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본 프로젝트에 대한 반성 및 향후</a:t>
                      </a:r>
                      <a:r>
                        <a:rPr lang="ko-KR" altLang="en-US" sz="1000" b="0" i="0" u="none" strike="noStrike" kern="1200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개선점 정리</a:t>
                      </a:r>
                      <a:endParaRPr lang="ko-KR" altLang="ko-KR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결과물 점검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작업방식 반성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프로젝트 완료 보고서 작성</a:t>
                      </a:r>
                      <a:endParaRPr lang="en-US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프로젝트 결과물</a:t>
                      </a:r>
                      <a:endParaRPr lang="en-US" altLang="ko-KR" sz="1000" b="0" i="0" u="none" strike="noStrike" kern="1200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 algn="l" defTabSz="914400" rtl="0" eaLnBrk="1" fontAlgn="ctr" latinLnBrk="1" hangingPunct="1">
                        <a:spcAft>
                          <a:spcPts val="0"/>
                        </a:spcAft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sz="10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프로젝트 보고서</a:t>
                      </a:r>
                      <a:endParaRPr lang="ko-KR" altLang="ko-KR" sz="10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2000" marR="72000" marT="0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524666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각 삼각형 22"/>
          <p:cNvSpPr/>
          <p:nvPr/>
        </p:nvSpPr>
        <p:spPr>
          <a:xfrm rot="5400000">
            <a:off x="196949" y="200979"/>
            <a:ext cx="1181685" cy="1181686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9775" y="291453"/>
            <a:ext cx="396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2</a:t>
            </a:r>
            <a:endParaRPr lang="ko-KR" altLang="en-US" sz="32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78635" y="477898"/>
            <a:ext cx="13724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1훈정글북 Regular" pitchFamily="18" charset="-127"/>
                <a:ea typeface="1훈정글북 Regular" pitchFamily="18" charset="-127"/>
              </a:rPr>
              <a:t>스토리보드</a:t>
            </a:r>
            <a:endParaRPr lang="ko-KR" altLang="en-US" sz="24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78635" y="897359"/>
            <a:ext cx="48061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각 기능별 구현예정 화면 예시 </a:t>
            </a:r>
            <a:r>
              <a:rPr lang="en-US" altLang="ko-KR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: 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본사 사이드 발주관리 기능</a:t>
            </a:r>
            <a:endParaRPr lang="ko-KR" altLang="en-US" sz="1600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164" name="Line 15"/>
          <p:cNvSpPr>
            <a:spLocks noChangeShapeType="1"/>
          </p:cNvSpPr>
          <p:nvPr/>
        </p:nvSpPr>
        <p:spPr bwMode="auto">
          <a:xfrm>
            <a:off x="165085" y="6522519"/>
            <a:ext cx="59309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grpSp>
        <p:nvGrpSpPr>
          <p:cNvPr id="165" name="Browser"/>
          <p:cNvGrpSpPr>
            <a:grpSpLocks/>
          </p:cNvGrpSpPr>
          <p:nvPr>
            <p:custDataLst>
              <p:tags r:id="rId1"/>
            </p:custDataLst>
          </p:nvPr>
        </p:nvGrpSpPr>
        <p:grpSpPr bwMode="auto">
          <a:xfrm>
            <a:off x="142860" y="1585394"/>
            <a:ext cx="5929313" cy="4929188"/>
            <a:chOff x="595684" y="1261242"/>
            <a:chExt cx="6668461" cy="4352545"/>
          </a:xfrm>
        </p:grpSpPr>
        <p:sp>
          <p:nvSpPr>
            <p:cNvPr id="166" name="Window Body"/>
            <p:cNvSpPr/>
            <p:nvPr>
              <p:custDataLst>
                <p:tags r:id="rId36"/>
              </p:custDataLst>
            </p:nvPr>
          </p:nvSpPr>
          <p:spPr>
            <a:xfrm>
              <a:off x="595684" y="1733644"/>
              <a:ext cx="6668461" cy="388014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r>
                <a:rPr lang="en-US" sz="3200" b="1" dirty="0" smtClean="0">
                  <a:solidFill>
                    <a:srgbClr val="92D050"/>
                  </a:solidFill>
                  <a:cs typeface="Segoe UI" panose="020B0502040204020203" pitchFamily="34" charset="0"/>
                </a:rPr>
                <a:t>                                  </a:t>
              </a:r>
              <a:endParaRPr lang="en-US" altLang="ko-KR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167" name="Title Bar"/>
            <p:cNvSpPr/>
            <p:nvPr>
              <p:custDataLst>
                <p:tags r:id="rId37"/>
              </p:custDataLst>
            </p:nvPr>
          </p:nvSpPr>
          <p:spPr>
            <a:xfrm>
              <a:off x="595684" y="1261242"/>
              <a:ext cx="6668461" cy="47380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sz="9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Browser</a:t>
              </a:r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8" name="Menu Button"/>
            <p:cNvSpPr>
              <a:spLocks noChangeAspect="1"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6996609" y="1532819"/>
              <a:ext cx="167825" cy="99526"/>
            </a:xfrm>
            <a:custGeom>
              <a:avLst/>
              <a:gdLst>
                <a:gd name="T0" fmla="*/ 0 w 415"/>
                <a:gd name="T1" fmla="*/ 32056388 h 309"/>
                <a:gd name="T2" fmla="*/ 67868031 w 415"/>
                <a:gd name="T3" fmla="*/ 32056388 h 309"/>
                <a:gd name="T4" fmla="*/ 0 w 415"/>
                <a:gd name="T5" fmla="*/ 16080051 h 309"/>
                <a:gd name="T6" fmla="*/ 67868031 w 415"/>
                <a:gd name="T7" fmla="*/ 16080051 h 309"/>
                <a:gd name="T8" fmla="*/ 0 w 415"/>
                <a:gd name="T9" fmla="*/ 0 h 309"/>
                <a:gd name="T10" fmla="*/ 67868031 w 415"/>
                <a:gd name="T11" fmla="*/ 0 h 30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15"/>
                <a:gd name="T19" fmla="*/ 0 h 309"/>
                <a:gd name="T20" fmla="*/ 415 w 415"/>
                <a:gd name="T21" fmla="*/ 309 h 30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15" h="309">
                  <a:moveTo>
                    <a:pt x="0" y="309"/>
                  </a:moveTo>
                  <a:lnTo>
                    <a:pt x="415" y="309"/>
                  </a:lnTo>
                  <a:moveTo>
                    <a:pt x="0" y="155"/>
                  </a:moveTo>
                  <a:lnTo>
                    <a:pt x="415" y="155"/>
                  </a:lnTo>
                  <a:moveTo>
                    <a:pt x="0" y="0"/>
                  </a:moveTo>
                  <a:lnTo>
                    <a:pt x="415" y="0"/>
                  </a:lnTo>
                </a:path>
              </a:pathLst>
            </a:custGeom>
            <a:noFill/>
            <a:ln w="6350">
              <a:solidFill>
                <a:srgbClr val="808080"/>
              </a:solidFill>
              <a:miter lim="800000"/>
              <a:headEnd/>
              <a:tailEnd/>
            </a:ln>
          </p:spPr>
          <p:txBody>
            <a:bodyPr/>
            <a:lstStyle/>
            <a:p>
              <a:pPr latinLnBrk="0"/>
              <a:endParaRPr lang="en-US" altLang="ko-KR" sz="1800">
                <a:solidFill>
                  <a:srgbClr val="5F5F5F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sp>
          <p:nvSpPr>
            <p:cNvPr id="169" name="Close Button"/>
            <p:cNvSpPr>
              <a:spLocks noEditPoints="1"/>
            </p:cNvSpPr>
            <p:nvPr>
              <p:custDataLst>
                <p:tags r:id="rId39"/>
              </p:custDataLst>
            </p:nvPr>
          </p:nvSpPr>
          <p:spPr bwMode="auto">
            <a:xfrm>
              <a:off x="7026973" y="1324153"/>
              <a:ext cx="110693" cy="84107"/>
            </a:xfrm>
            <a:custGeom>
              <a:avLst/>
              <a:gdLst>
                <a:gd name="T0" fmla="*/ 48239924 w 254"/>
                <a:gd name="T1" fmla="*/ 0 h 254"/>
                <a:gd name="T2" fmla="*/ 0 w 254"/>
                <a:gd name="T3" fmla="*/ 27850348 h 254"/>
                <a:gd name="T4" fmla="*/ 0 w 254"/>
                <a:gd name="T5" fmla="*/ 0 h 254"/>
                <a:gd name="T6" fmla="*/ 48239924 w 254"/>
                <a:gd name="T7" fmla="*/ 27850348 h 25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54"/>
                <a:gd name="T13" fmla="*/ 0 h 254"/>
                <a:gd name="T14" fmla="*/ 254 w 254"/>
                <a:gd name="T15" fmla="*/ 254 h 25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>
              <a:solidFill>
                <a:srgbClr val="808080"/>
              </a:solidFill>
              <a:miter lim="800000"/>
              <a:headEnd/>
              <a:tailEnd/>
            </a:ln>
          </p:spPr>
          <p:txBody>
            <a:bodyPr/>
            <a:lstStyle/>
            <a:p>
              <a:pPr latinLnBrk="0"/>
              <a:endParaRPr lang="en-US" altLang="ko-KR" sz="1800">
                <a:solidFill>
                  <a:srgbClr val="5F5F5F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sp>
          <p:nvSpPr>
            <p:cNvPr id="170" name="Address Box"/>
            <p:cNvSpPr/>
            <p:nvPr>
              <p:custDataLst>
                <p:tags r:id="rId40"/>
              </p:custDataLst>
            </p:nvPr>
          </p:nvSpPr>
          <p:spPr>
            <a:xfrm>
              <a:off x="1611576" y="1477117"/>
              <a:ext cx="5284777" cy="21026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37744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sz="900" noProof="1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www.example.com</a:t>
              </a:r>
              <a:endParaRPr lang="en-US" sz="9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1" name="Document Icon"/>
            <p:cNvSpPr>
              <a:spLocks noChangeAspect="1"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1696764" y="1523708"/>
              <a:ext cx="105338" cy="117749"/>
            </a:xfrm>
            <a:custGeom>
              <a:avLst/>
              <a:gdLst>
                <a:gd name="T0" fmla="*/ 25113789 w 260"/>
                <a:gd name="T1" fmla="*/ 720611 h 367"/>
                <a:gd name="T2" fmla="*/ 25113789 w 260"/>
                <a:gd name="T3" fmla="*/ 11117496 h 367"/>
                <a:gd name="T4" fmla="*/ 41528284 w 260"/>
                <a:gd name="T5" fmla="*/ 11117496 h 367"/>
                <a:gd name="T6" fmla="*/ 0 w 260"/>
                <a:gd name="T7" fmla="*/ 0 h 367"/>
                <a:gd name="T8" fmla="*/ 0 w 260"/>
                <a:gd name="T9" fmla="*/ 37778818 h 367"/>
                <a:gd name="T10" fmla="*/ 42677278 w 260"/>
                <a:gd name="T11" fmla="*/ 37778818 h 367"/>
                <a:gd name="T12" fmla="*/ 42677278 w 260"/>
                <a:gd name="T13" fmla="*/ 10293893 h 367"/>
                <a:gd name="T14" fmla="*/ 26427272 w 260"/>
                <a:gd name="T15" fmla="*/ 102990 h 367"/>
                <a:gd name="T16" fmla="*/ 0 w 260"/>
                <a:gd name="T17" fmla="*/ 0 h 36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60"/>
                <a:gd name="T28" fmla="*/ 0 h 367"/>
                <a:gd name="T29" fmla="*/ 260 w 260"/>
                <a:gd name="T30" fmla="*/ 367 h 36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60" h="367">
                  <a:moveTo>
                    <a:pt x="153" y="7"/>
                  </a:moveTo>
                  <a:lnTo>
                    <a:pt x="153" y="108"/>
                  </a:lnTo>
                  <a:lnTo>
                    <a:pt x="253" y="108"/>
                  </a:lnTo>
                  <a:moveTo>
                    <a:pt x="0" y="0"/>
                  </a:moveTo>
                  <a:lnTo>
                    <a:pt x="0" y="367"/>
                  </a:lnTo>
                  <a:lnTo>
                    <a:pt x="260" y="367"/>
                  </a:lnTo>
                  <a:lnTo>
                    <a:pt x="260" y="100"/>
                  </a:lnTo>
                  <a:lnTo>
                    <a:pt x="161" y="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rgbClr val="808080"/>
              </a:solidFill>
              <a:miter lim="800000"/>
              <a:headEnd/>
              <a:tailEnd/>
            </a:ln>
          </p:spPr>
          <p:txBody>
            <a:bodyPr/>
            <a:lstStyle/>
            <a:p>
              <a:pPr latinLnBrk="0"/>
              <a:endParaRPr lang="en-US" altLang="ko-KR" sz="1800">
                <a:solidFill>
                  <a:srgbClr val="5F5F5F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72" name="Navigation Buttons"/>
            <p:cNvGrpSpPr>
              <a:grpSpLocks/>
            </p:cNvGrpSpPr>
            <p:nvPr/>
          </p:nvGrpSpPr>
          <p:grpSpPr bwMode="auto">
            <a:xfrm>
              <a:off x="737292" y="1506185"/>
              <a:ext cx="721297" cy="152793"/>
              <a:chOff x="737292" y="1506185"/>
              <a:chExt cx="721297" cy="152793"/>
            </a:xfrm>
          </p:grpSpPr>
          <p:sp>
            <p:nvSpPr>
              <p:cNvPr id="173" name="Back Button"/>
              <p:cNvSpPr>
                <a:spLocks noChangeAspect="1" noEditPoints="1"/>
              </p:cNvSpPr>
              <p:nvPr>
                <p:custDataLst>
                  <p:tags r:id="rId42"/>
                </p:custDataLst>
              </p:nvPr>
            </p:nvSpPr>
            <p:spPr bwMode="auto">
              <a:xfrm>
                <a:off x="737292" y="1529315"/>
                <a:ext cx="171397" cy="106535"/>
              </a:xfrm>
              <a:custGeom>
                <a:avLst/>
                <a:gdLst>
                  <a:gd name="T0" fmla="*/ 26105018 w 423"/>
                  <a:gd name="T1" fmla="*/ 34185860 h 332"/>
                  <a:gd name="T2" fmla="*/ 0 w 423"/>
                  <a:gd name="T3" fmla="*/ 17093090 h 332"/>
                  <a:gd name="T4" fmla="*/ 26105018 w 423"/>
                  <a:gd name="T5" fmla="*/ 0 h 332"/>
                  <a:gd name="T6" fmla="*/ 2462768 w 423"/>
                  <a:gd name="T7" fmla="*/ 17093090 h 332"/>
                  <a:gd name="T8" fmla="*/ 69449016 w 423"/>
                  <a:gd name="T9" fmla="*/ 17093090 h 3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23"/>
                  <a:gd name="T16" fmla="*/ 0 h 332"/>
                  <a:gd name="T17" fmla="*/ 423 w 423"/>
                  <a:gd name="T18" fmla="*/ 332 h 3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23" h="332">
                    <a:moveTo>
                      <a:pt x="159" y="332"/>
                    </a:moveTo>
                    <a:lnTo>
                      <a:pt x="0" y="166"/>
                    </a:lnTo>
                    <a:lnTo>
                      <a:pt x="159" y="0"/>
                    </a:lnTo>
                    <a:moveTo>
                      <a:pt x="15" y="166"/>
                    </a:moveTo>
                    <a:lnTo>
                      <a:pt x="423" y="166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latinLnBrk="0"/>
                <a:endParaRPr lang="en-US" altLang="ko-KR" sz="1800">
                  <a:solidFill>
                    <a:srgbClr val="5F5F5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4" name="Forward Button"/>
              <p:cNvSpPr>
                <a:spLocks noChangeAspect="1" noEditPoints="1"/>
              </p:cNvSpPr>
              <p:nvPr>
                <p:custDataLst>
                  <p:tags r:id="rId43"/>
                </p:custDataLst>
              </p:nvPr>
            </p:nvSpPr>
            <p:spPr bwMode="auto">
              <a:xfrm>
                <a:off x="1008671" y="1529315"/>
                <a:ext cx="171397" cy="106535"/>
              </a:xfrm>
              <a:custGeom>
                <a:avLst/>
                <a:gdLst>
                  <a:gd name="T0" fmla="*/ 43508095 w 423"/>
                  <a:gd name="T1" fmla="*/ 0 h 332"/>
                  <a:gd name="T2" fmla="*/ 69449016 w 423"/>
                  <a:gd name="T3" fmla="*/ 17093090 h 332"/>
                  <a:gd name="T4" fmla="*/ 43508095 w 423"/>
                  <a:gd name="T5" fmla="*/ 34185860 h 332"/>
                  <a:gd name="T6" fmla="*/ 66986249 w 423"/>
                  <a:gd name="T7" fmla="*/ 17093090 h 332"/>
                  <a:gd name="T8" fmla="*/ 0 w 423"/>
                  <a:gd name="T9" fmla="*/ 17093090 h 3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23"/>
                  <a:gd name="T16" fmla="*/ 0 h 332"/>
                  <a:gd name="T17" fmla="*/ 423 w 423"/>
                  <a:gd name="T18" fmla="*/ 332 h 3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23" h="332">
                    <a:moveTo>
                      <a:pt x="265" y="0"/>
                    </a:moveTo>
                    <a:lnTo>
                      <a:pt x="423" y="166"/>
                    </a:lnTo>
                    <a:lnTo>
                      <a:pt x="265" y="332"/>
                    </a:lnTo>
                    <a:moveTo>
                      <a:pt x="408" y="166"/>
                    </a:moveTo>
                    <a:lnTo>
                      <a:pt x="0" y="166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latinLnBrk="0"/>
                <a:endParaRPr lang="en-US" altLang="ko-KR" sz="1800">
                  <a:solidFill>
                    <a:srgbClr val="5F5F5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75" name="Reload Button"/>
              <p:cNvSpPr>
                <a:spLocks noChangeAspect="1" noEditPoints="1"/>
              </p:cNvSpPr>
              <p:nvPr>
                <p:custDataLst>
                  <p:tags r:id="rId44"/>
                </p:custDataLst>
              </p:nvPr>
            </p:nvSpPr>
            <p:spPr bwMode="auto">
              <a:xfrm>
                <a:off x="1280050" y="1506185"/>
                <a:ext cx="178539" cy="152793"/>
              </a:xfrm>
              <a:custGeom>
                <a:avLst/>
                <a:gdLst>
                  <a:gd name="T0" fmla="*/ 72281580 w 441"/>
                  <a:gd name="T1" fmla="*/ 727217 h 474"/>
                  <a:gd name="T2" fmla="*/ 72281580 w 441"/>
                  <a:gd name="T3" fmla="*/ 14962755 h 474"/>
                  <a:gd name="T4" fmla="*/ 48515645 w 441"/>
                  <a:gd name="T5" fmla="*/ 14962755 h 474"/>
                  <a:gd name="T6" fmla="*/ 71789687 w 441"/>
                  <a:gd name="T7" fmla="*/ 32107807 h 474"/>
                  <a:gd name="T8" fmla="*/ 27207972 w 441"/>
                  <a:gd name="T9" fmla="*/ 45096186 h 474"/>
                  <a:gd name="T10" fmla="*/ 6720112 w 441"/>
                  <a:gd name="T11" fmla="*/ 16833019 h 474"/>
                  <a:gd name="T12" fmla="*/ 51301824 w 441"/>
                  <a:gd name="T13" fmla="*/ 3844646 h 474"/>
                  <a:gd name="T14" fmla="*/ 70150853 w 441"/>
                  <a:gd name="T15" fmla="*/ 14443130 h 47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41"/>
                  <a:gd name="T25" fmla="*/ 0 h 474"/>
                  <a:gd name="T26" fmla="*/ 441 w 441"/>
                  <a:gd name="T27" fmla="*/ 474 h 47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41" h="474">
                    <a:moveTo>
                      <a:pt x="441" y="7"/>
                    </a:moveTo>
                    <a:lnTo>
                      <a:pt x="441" y="144"/>
                    </a:lnTo>
                    <a:lnTo>
                      <a:pt x="296" y="144"/>
                    </a:lnTo>
                    <a:moveTo>
                      <a:pt x="438" y="309"/>
                    </a:moveTo>
                    <a:cubicBezTo>
                      <a:pt x="397" y="418"/>
                      <a:pt x="276" y="474"/>
                      <a:pt x="166" y="434"/>
                    </a:cubicBezTo>
                    <a:cubicBezTo>
                      <a:pt x="56" y="393"/>
                      <a:pt x="0" y="271"/>
                      <a:pt x="41" y="162"/>
                    </a:cubicBezTo>
                    <a:cubicBezTo>
                      <a:pt x="82" y="52"/>
                      <a:pt x="202" y="0"/>
                      <a:pt x="313" y="37"/>
                    </a:cubicBezTo>
                    <a:cubicBezTo>
                      <a:pt x="357" y="51"/>
                      <a:pt x="398" y="91"/>
                      <a:pt x="428" y="139"/>
                    </a:cubicBezTo>
                  </a:path>
                </a:pathLst>
              </a:custGeom>
              <a:noFill/>
              <a:ln w="6350">
                <a:solidFill>
                  <a:srgbClr val="80808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latinLnBrk="0"/>
                <a:endParaRPr lang="en-US" altLang="ko-KR" sz="1800">
                  <a:solidFill>
                    <a:srgbClr val="5F5F5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</p:grpSp>
      </p:grpSp>
      <p:cxnSp>
        <p:nvCxnSpPr>
          <p:cNvPr id="176" name="Line"/>
          <p:cNvCxnSpPr>
            <a:cxnSpLocks/>
          </p:cNvCxnSpPr>
          <p:nvPr/>
        </p:nvCxnSpPr>
        <p:spPr bwMode="auto">
          <a:xfrm>
            <a:off x="142860" y="2942707"/>
            <a:ext cx="5929313" cy="1587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Button"/>
          <p:cNvSpPr/>
          <p:nvPr/>
        </p:nvSpPr>
        <p:spPr>
          <a:xfrm>
            <a:off x="1285860" y="2514082"/>
            <a:ext cx="815975" cy="334962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64008" bIns="64008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</a:t>
            </a:r>
            <a:endParaRPr lang="en-US" sz="12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8" name="Button"/>
          <p:cNvSpPr/>
          <p:nvPr/>
        </p:nvSpPr>
        <p:spPr>
          <a:xfrm>
            <a:off x="2143110" y="2514082"/>
            <a:ext cx="815975" cy="334962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64008" bIns="64008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재고관리</a:t>
            </a:r>
            <a:endParaRPr lang="en-US" sz="12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9" name="Button"/>
          <p:cNvSpPr/>
          <p:nvPr/>
        </p:nvSpPr>
        <p:spPr>
          <a:xfrm>
            <a:off x="3000360" y="2514082"/>
            <a:ext cx="815975" cy="334962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64008" bIns="64008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상품관리</a:t>
            </a:r>
            <a:endParaRPr lang="en-US" sz="12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0" name="Button"/>
          <p:cNvSpPr/>
          <p:nvPr/>
        </p:nvSpPr>
        <p:spPr>
          <a:xfrm>
            <a:off x="3857610" y="2514082"/>
            <a:ext cx="815975" cy="334962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64008" bIns="64008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매장관리</a:t>
            </a:r>
            <a:endParaRPr lang="en-US" sz="12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1" name="Button"/>
          <p:cNvSpPr/>
          <p:nvPr/>
        </p:nvSpPr>
        <p:spPr>
          <a:xfrm>
            <a:off x="4714860" y="2514082"/>
            <a:ext cx="815975" cy="334962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64008" bIns="64008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200" b="1" dirty="0" smtClean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발주관리</a:t>
            </a:r>
            <a:endParaRPr lang="en-US" sz="1200" b="1" dirty="0" smtClean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2" name="Text Box"/>
          <p:cNvSpPr/>
          <p:nvPr/>
        </p:nvSpPr>
        <p:spPr>
          <a:xfrm>
            <a:off x="4357673" y="2228332"/>
            <a:ext cx="785812" cy="241300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0800" bIns="5080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183" name="Text Box"/>
          <p:cNvSpPr/>
          <p:nvPr/>
        </p:nvSpPr>
        <p:spPr>
          <a:xfrm>
            <a:off x="5214923" y="2228332"/>
            <a:ext cx="785812" cy="241300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0800" bIns="5080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9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84" name="Line"/>
          <p:cNvCxnSpPr>
            <a:cxnSpLocks/>
          </p:cNvCxnSpPr>
          <p:nvPr/>
        </p:nvCxnSpPr>
        <p:spPr bwMode="auto">
          <a:xfrm rot="5400000">
            <a:off x="-430227" y="4728644"/>
            <a:ext cx="3573462" cy="1588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5" name="Menu Bar"/>
          <p:cNvGrpSpPr/>
          <p:nvPr>
            <p:custDataLst>
              <p:tags r:id="rId2"/>
            </p:custDataLst>
          </p:nvPr>
        </p:nvGrpSpPr>
        <p:grpSpPr>
          <a:xfrm>
            <a:off x="214267" y="3157014"/>
            <a:ext cx="1071568" cy="839659"/>
            <a:chOff x="438150" y="1261242"/>
            <a:chExt cx="1159640" cy="480597"/>
          </a:xfrm>
          <a:solidFill>
            <a:srgbClr val="FFFFFF"/>
          </a:solidFill>
        </p:grpSpPr>
        <p:sp>
          <p:nvSpPr>
            <p:cNvPr id="186" name="Item"/>
            <p:cNvSpPr/>
            <p:nvPr/>
          </p:nvSpPr>
          <p:spPr>
            <a:xfrm>
              <a:off x="438150" y="1261242"/>
              <a:ext cx="1159640" cy="240298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18288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0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발주요청내역</a:t>
              </a:r>
              <a:endParaRPr lang="en-US" sz="10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7" name="Chevron"/>
            <p:cNvSpPr>
              <a:spLocks noChangeAspect="1"/>
            </p:cNvSpPr>
            <p:nvPr/>
          </p:nvSpPr>
          <p:spPr bwMode="auto">
            <a:xfrm rot="16200000">
              <a:off x="1452368" y="1355805"/>
              <a:ext cx="41796" cy="44664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8" name="Item"/>
            <p:cNvSpPr/>
            <p:nvPr/>
          </p:nvSpPr>
          <p:spPr>
            <a:xfrm>
              <a:off x="438150" y="1501541"/>
              <a:ext cx="1159640" cy="240298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18288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0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발주완료내역</a:t>
              </a:r>
              <a:endParaRPr lang="en-US" sz="10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9" name="Chevron"/>
            <p:cNvSpPr>
              <a:spLocks noChangeAspect="1"/>
            </p:cNvSpPr>
            <p:nvPr/>
          </p:nvSpPr>
          <p:spPr bwMode="auto">
            <a:xfrm rot="16200000">
              <a:off x="1452367" y="1596104"/>
              <a:ext cx="41797" cy="44665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90" name="Button"/>
          <p:cNvSpPr>
            <a:spLocks/>
          </p:cNvSpPr>
          <p:nvPr/>
        </p:nvSpPr>
        <p:spPr bwMode="auto">
          <a:xfrm>
            <a:off x="4500548" y="5371582"/>
            <a:ext cx="714375" cy="241300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선택승인</a:t>
            </a:r>
            <a:endParaRPr lang="en-US" sz="9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1" name="Panel"/>
          <p:cNvSpPr/>
          <p:nvPr/>
        </p:nvSpPr>
        <p:spPr>
          <a:xfrm>
            <a:off x="214298" y="2228332"/>
            <a:ext cx="1000125" cy="642937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3200" b="1" dirty="0" smtClean="0">
                <a:solidFill>
                  <a:schemeClr val="bg2"/>
                </a:solidFill>
                <a:cs typeface="Segoe UI" panose="020B0502040204020203" pitchFamily="34" charset="0"/>
              </a:rPr>
              <a:t>로고</a:t>
            </a:r>
            <a:endParaRPr lang="en-US" sz="32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2" name="Circle"/>
          <p:cNvSpPr>
            <a:spLocks/>
          </p:cNvSpPr>
          <p:nvPr/>
        </p:nvSpPr>
        <p:spPr bwMode="auto">
          <a:xfrm>
            <a:off x="1142985" y="3014144"/>
            <a:ext cx="642938" cy="500063"/>
          </a:xfrm>
          <a:custGeom>
            <a:avLst/>
            <a:gdLst>
              <a:gd name="T0" fmla="*/ 412289 w 8736"/>
              <a:gd name="T1" fmla="*/ 0 h 6239"/>
              <a:gd name="T2" fmla="*/ 632344 w 8736"/>
              <a:gd name="T3" fmla="*/ 215928 h 6239"/>
              <a:gd name="T4" fmla="*/ 534166 w 8736"/>
              <a:gd name="T5" fmla="*/ 414544 h 6239"/>
              <a:gd name="T6" fmla="*/ 173394 w 8736"/>
              <a:gd name="T7" fmla="*/ 447006 h 6239"/>
              <a:gd name="T8" fmla="*/ 30616 w 8736"/>
              <a:gd name="T9" fmla="*/ 210558 h 6239"/>
              <a:gd name="T10" fmla="*/ 153523 w 8736"/>
              <a:gd name="T11" fmla="*/ 101552 h 6239"/>
              <a:gd name="T12" fmla="*/ 506420 w 8736"/>
              <a:gd name="T13" fmla="*/ 127441 h 623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8736"/>
              <a:gd name="T22" fmla="*/ 0 h 6239"/>
              <a:gd name="T23" fmla="*/ 8736 w 8736"/>
              <a:gd name="T24" fmla="*/ 6239 h 623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8736" h="6239">
                <a:moveTo>
                  <a:pt x="5602" y="0"/>
                </a:moveTo>
                <a:cubicBezTo>
                  <a:pt x="7067" y="285"/>
                  <a:pt x="8381" y="1274"/>
                  <a:pt x="8592" y="2694"/>
                </a:cubicBezTo>
                <a:cubicBezTo>
                  <a:pt x="8736" y="3670"/>
                  <a:pt x="8201" y="4685"/>
                  <a:pt x="7258" y="5172"/>
                </a:cubicBezTo>
                <a:cubicBezTo>
                  <a:pt x="5706" y="5975"/>
                  <a:pt x="4086" y="6239"/>
                  <a:pt x="2356" y="5577"/>
                </a:cubicBezTo>
                <a:cubicBezTo>
                  <a:pt x="1311" y="5177"/>
                  <a:pt x="0" y="3732"/>
                  <a:pt x="416" y="2627"/>
                </a:cubicBezTo>
                <a:cubicBezTo>
                  <a:pt x="677" y="1933"/>
                  <a:pt x="1462" y="1530"/>
                  <a:pt x="2086" y="1267"/>
                </a:cubicBezTo>
                <a:cubicBezTo>
                  <a:pt x="3292" y="757"/>
                  <a:pt x="6055" y="433"/>
                  <a:pt x="6881" y="1590"/>
                </a:cubicBezTo>
              </a:path>
            </a:pathLst>
          </a:custGeom>
          <a:noFill/>
          <a:ln w="38100" cap="rnd">
            <a:solidFill>
              <a:srgbClr val="002060"/>
            </a:solidFill>
            <a:round/>
            <a:headEnd/>
            <a:tailEnd/>
          </a:ln>
        </p:spPr>
        <p:txBody>
          <a:bodyPr anchor="ctr"/>
          <a:lstStyle/>
          <a:p>
            <a:pPr algn="ctr" latinLnBrk="0"/>
            <a:r>
              <a:rPr lang="en-US" altLang="ko-KR">
                <a:solidFill>
                  <a:srgbClr val="002060"/>
                </a:solidFill>
                <a:latin typeface="Segoe Print" pitchFamily="2" charset="0"/>
              </a:rPr>
              <a:t>12</a:t>
            </a:r>
          </a:p>
        </p:txBody>
      </p:sp>
      <p:sp>
        <p:nvSpPr>
          <p:cNvPr id="193" name="Circle"/>
          <p:cNvSpPr>
            <a:spLocks/>
          </p:cNvSpPr>
          <p:nvPr/>
        </p:nvSpPr>
        <p:spPr bwMode="auto">
          <a:xfrm>
            <a:off x="1142985" y="3442769"/>
            <a:ext cx="642938" cy="500063"/>
          </a:xfrm>
          <a:custGeom>
            <a:avLst/>
            <a:gdLst>
              <a:gd name="T0" fmla="*/ 412289 w 8736"/>
              <a:gd name="T1" fmla="*/ 0 h 6239"/>
              <a:gd name="T2" fmla="*/ 632344 w 8736"/>
              <a:gd name="T3" fmla="*/ 215928 h 6239"/>
              <a:gd name="T4" fmla="*/ 534166 w 8736"/>
              <a:gd name="T5" fmla="*/ 414544 h 6239"/>
              <a:gd name="T6" fmla="*/ 173394 w 8736"/>
              <a:gd name="T7" fmla="*/ 447006 h 6239"/>
              <a:gd name="T8" fmla="*/ 30616 w 8736"/>
              <a:gd name="T9" fmla="*/ 210558 h 6239"/>
              <a:gd name="T10" fmla="*/ 153523 w 8736"/>
              <a:gd name="T11" fmla="*/ 101552 h 6239"/>
              <a:gd name="T12" fmla="*/ 506420 w 8736"/>
              <a:gd name="T13" fmla="*/ 127441 h 623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8736"/>
              <a:gd name="T22" fmla="*/ 0 h 6239"/>
              <a:gd name="T23" fmla="*/ 8736 w 8736"/>
              <a:gd name="T24" fmla="*/ 6239 h 623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8736" h="6239">
                <a:moveTo>
                  <a:pt x="5602" y="0"/>
                </a:moveTo>
                <a:cubicBezTo>
                  <a:pt x="7067" y="285"/>
                  <a:pt x="8381" y="1274"/>
                  <a:pt x="8592" y="2694"/>
                </a:cubicBezTo>
                <a:cubicBezTo>
                  <a:pt x="8736" y="3670"/>
                  <a:pt x="8201" y="4685"/>
                  <a:pt x="7258" y="5172"/>
                </a:cubicBezTo>
                <a:cubicBezTo>
                  <a:pt x="5706" y="5975"/>
                  <a:pt x="4086" y="6239"/>
                  <a:pt x="2356" y="5577"/>
                </a:cubicBezTo>
                <a:cubicBezTo>
                  <a:pt x="1311" y="5177"/>
                  <a:pt x="0" y="3732"/>
                  <a:pt x="416" y="2627"/>
                </a:cubicBezTo>
                <a:cubicBezTo>
                  <a:pt x="677" y="1933"/>
                  <a:pt x="1462" y="1530"/>
                  <a:pt x="2086" y="1267"/>
                </a:cubicBezTo>
                <a:cubicBezTo>
                  <a:pt x="3292" y="757"/>
                  <a:pt x="6055" y="433"/>
                  <a:pt x="6881" y="1590"/>
                </a:cubicBezTo>
              </a:path>
            </a:pathLst>
          </a:custGeom>
          <a:noFill/>
          <a:ln w="38100" cap="rnd">
            <a:solidFill>
              <a:srgbClr val="002060"/>
            </a:solidFill>
            <a:round/>
            <a:headEnd/>
            <a:tailEnd/>
          </a:ln>
        </p:spPr>
        <p:txBody>
          <a:bodyPr anchor="ctr"/>
          <a:lstStyle/>
          <a:p>
            <a:pPr algn="ctr" latinLnBrk="0"/>
            <a:r>
              <a:rPr lang="en-US" altLang="ko-KR">
                <a:solidFill>
                  <a:srgbClr val="002060"/>
                </a:solidFill>
                <a:latin typeface="Segoe Print" pitchFamily="2" charset="0"/>
              </a:rPr>
              <a:t>13</a:t>
            </a:r>
          </a:p>
        </p:txBody>
      </p:sp>
      <p:graphicFrame>
        <p:nvGraphicFramePr>
          <p:cNvPr id="194" name="표 193"/>
          <p:cNvGraphicFramePr>
            <a:graphicFrameLocks noGrp="1"/>
          </p:cNvGraphicFramePr>
          <p:nvPr/>
        </p:nvGraphicFramePr>
        <p:xfrm>
          <a:off x="2071673" y="3799957"/>
          <a:ext cx="3143272" cy="1554480"/>
        </p:xfrm>
        <a:graphic>
          <a:graphicData uri="http://schemas.openxmlformats.org/drawingml/2006/table">
            <a:tbl>
              <a:tblPr firstRow="1" bandRow="1"/>
              <a:tblGrid>
                <a:gridCol w="785817"/>
                <a:gridCol w="1221126"/>
                <a:gridCol w="1136329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 noProof="1" smtClean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선택날짜</a:t>
                      </a:r>
                      <a:endParaRPr lang="en-US" sz="1200" b="1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 noProof="1" smtClean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매장</a:t>
                      </a:r>
                      <a:r>
                        <a:rPr lang="en-US" altLang="ko-KR" sz="1200" b="1" noProof="1" smtClean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ID</a:t>
                      </a:r>
                      <a:endParaRPr lang="en-US" sz="1200" b="1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 noProof="1" smtClean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매장명</a:t>
                      </a:r>
                      <a:endParaRPr lang="en-US" sz="1200" b="1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pSp>
        <p:nvGrpSpPr>
          <p:cNvPr id="195" name="Radio Button"/>
          <p:cNvGrpSpPr>
            <a:grpSpLocks/>
          </p:cNvGrpSpPr>
          <p:nvPr>
            <p:custDataLst>
              <p:tags r:id="rId3"/>
            </p:custDataLst>
          </p:nvPr>
        </p:nvGrpSpPr>
        <p:grpSpPr bwMode="auto">
          <a:xfrm>
            <a:off x="2357423" y="4346618"/>
            <a:ext cx="133350" cy="133350"/>
            <a:chOff x="593892" y="1624671"/>
            <a:chExt cx="133350" cy="133350"/>
          </a:xfrm>
        </p:grpSpPr>
        <p:sp>
          <p:nvSpPr>
            <p:cNvPr id="196" name="Circle"/>
            <p:cNvSpPr/>
            <p:nvPr>
              <p:custDataLst>
                <p:tags r:id="rId34"/>
              </p:custDataLst>
            </p:nvPr>
          </p:nvSpPr>
          <p:spPr>
            <a:xfrm>
              <a:off x="593892" y="1624671"/>
              <a:ext cx="133350" cy="133350"/>
            </a:xfrm>
            <a:prstGeom prst="ellips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97" name="Check" hidden="1"/>
            <p:cNvSpPr/>
            <p:nvPr>
              <p:custDataLst>
                <p:tags r:id="rId35"/>
              </p:custDataLst>
            </p:nvPr>
          </p:nvSpPr>
          <p:spPr>
            <a:xfrm>
              <a:off x="630404" y="1661184"/>
              <a:ext cx="60325" cy="60325"/>
            </a:xfrm>
            <a:prstGeom prst="ellipse">
              <a:avLst/>
            </a:prstGeom>
            <a:solidFill>
              <a:srgbClr val="808080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8" name="Radio Button"/>
          <p:cNvGrpSpPr>
            <a:grpSpLocks/>
          </p:cNvGrpSpPr>
          <p:nvPr>
            <p:custDataLst>
              <p:tags r:id="rId4"/>
            </p:custDataLst>
          </p:nvPr>
        </p:nvGrpSpPr>
        <p:grpSpPr bwMode="auto">
          <a:xfrm>
            <a:off x="2357423" y="4632368"/>
            <a:ext cx="133350" cy="133350"/>
            <a:chOff x="593892" y="1624671"/>
            <a:chExt cx="133350" cy="133350"/>
          </a:xfrm>
        </p:grpSpPr>
        <p:sp>
          <p:nvSpPr>
            <p:cNvPr id="199" name="Circle"/>
            <p:cNvSpPr/>
            <p:nvPr>
              <p:custDataLst>
                <p:tags r:id="rId32"/>
              </p:custDataLst>
            </p:nvPr>
          </p:nvSpPr>
          <p:spPr>
            <a:xfrm>
              <a:off x="593892" y="1624671"/>
              <a:ext cx="133350" cy="133350"/>
            </a:xfrm>
            <a:prstGeom prst="ellips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0" name="Check" hidden="1"/>
            <p:cNvSpPr/>
            <p:nvPr>
              <p:custDataLst>
                <p:tags r:id="rId33"/>
              </p:custDataLst>
            </p:nvPr>
          </p:nvSpPr>
          <p:spPr>
            <a:xfrm>
              <a:off x="630404" y="1661184"/>
              <a:ext cx="60325" cy="60325"/>
            </a:xfrm>
            <a:prstGeom prst="ellipse">
              <a:avLst/>
            </a:prstGeom>
            <a:solidFill>
              <a:srgbClr val="808080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01" name="Radio Button"/>
          <p:cNvGrpSpPr>
            <a:grpSpLocks/>
          </p:cNvGrpSpPr>
          <p:nvPr>
            <p:custDataLst>
              <p:tags r:id="rId5"/>
            </p:custDataLst>
          </p:nvPr>
        </p:nvGrpSpPr>
        <p:grpSpPr bwMode="auto">
          <a:xfrm>
            <a:off x="2357423" y="4918118"/>
            <a:ext cx="133350" cy="133350"/>
            <a:chOff x="593892" y="1624671"/>
            <a:chExt cx="133350" cy="133350"/>
          </a:xfrm>
        </p:grpSpPr>
        <p:sp>
          <p:nvSpPr>
            <p:cNvPr id="202" name="Circle"/>
            <p:cNvSpPr/>
            <p:nvPr>
              <p:custDataLst>
                <p:tags r:id="rId30"/>
              </p:custDataLst>
            </p:nvPr>
          </p:nvSpPr>
          <p:spPr>
            <a:xfrm>
              <a:off x="593892" y="1624671"/>
              <a:ext cx="133350" cy="133350"/>
            </a:xfrm>
            <a:prstGeom prst="ellips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3" name="Check" hidden="1"/>
            <p:cNvSpPr/>
            <p:nvPr>
              <p:custDataLst>
                <p:tags r:id="rId31"/>
              </p:custDataLst>
            </p:nvPr>
          </p:nvSpPr>
          <p:spPr>
            <a:xfrm>
              <a:off x="630404" y="1661184"/>
              <a:ext cx="60325" cy="60325"/>
            </a:xfrm>
            <a:prstGeom prst="ellipse">
              <a:avLst/>
            </a:prstGeom>
            <a:solidFill>
              <a:srgbClr val="808080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04" name="Radio Button"/>
          <p:cNvGrpSpPr>
            <a:grpSpLocks/>
          </p:cNvGrpSpPr>
          <p:nvPr>
            <p:custDataLst>
              <p:tags r:id="rId6"/>
            </p:custDataLst>
          </p:nvPr>
        </p:nvGrpSpPr>
        <p:grpSpPr bwMode="auto">
          <a:xfrm>
            <a:off x="2357423" y="5132431"/>
            <a:ext cx="133350" cy="133350"/>
            <a:chOff x="593892" y="1624671"/>
            <a:chExt cx="133350" cy="133350"/>
          </a:xfrm>
        </p:grpSpPr>
        <p:sp>
          <p:nvSpPr>
            <p:cNvPr id="205" name="Circle"/>
            <p:cNvSpPr/>
            <p:nvPr>
              <p:custDataLst>
                <p:tags r:id="rId28"/>
              </p:custDataLst>
            </p:nvPr>
          </p:nvSpPr>
          <p:spPr>
            <a:xfrm>
              <a:off x="593892" y="1624671"/>
              <a:ext cx="133350" cy="133350"/>
            </a:xfrm>
            <a:prstGeom prst="ellipse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6" name="Check"/>
            <p:cNvSpPr/>
            <p:nvPr>
              <p:custDataLst>
                <p:tags r:id="rId29"/>
              </p:custDataLst>
            </p:nvPr>
          </p:nvSpPr>
          <p:spPr>
            <a:xfrm>
              <a:off x="630404" y="1661183"/>
              <a:ext cx="60325" cy="60325"/>
            </a:xfrm>
            <a:prstGeom prst="ellipse">
              <a:avLst/>
            </a:prstGeom>
            <a:solidFill>
              <a:srgbClr val="808080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07" name="Zoom In"/>
          <p:cNvSpPr>
            <a:spLocks noChangeAspect="1" noEditPoints="1"/>
          </p:cNvSpPr>
          <p:nvPr/>
        </p:nvSpPr>
        <p:spPr bwMode="auto">
          <a:xfrm>
            <a:off x="5286360" y="4275181"/>
            <a:ext cx="214313" cy="217487"/>
          </a:xfrm>
          <a:custGeom>
            <a:avLst/>
            <a:gdLst>
              <a:gd name="T0" fmla="*/ 85051 w 572"/>
              <a:gd name="T1" fmla="*/ 0 h 585"/>
              <a:gd name="T2" fmla="*/ 0 w 572"/>
              <a:gd name="T3" fmla="*/ 84106 h 585"/>
              <a:gd name="T4" fmla="*/ 85051 w 572"/>
              <a:gd name="T5" fmla="*/ 167842 h 585"/>
              <a:gd name="T6" fmla="*/ 134883 w 572"/>
              <a:gd name="T7" fmla="*/ 151910 h 585"/>
              <a:gd name="T8" fmla="*/ 200451 w 572"/>
              <a:gd name="T9" fmla="*/ 216749 h 585"/>
              <a:gd name="T10" fmla="*/ 214314 w 572"/>
              <a:gd name="T11" fmla="*/ 203040 h 585"/>
              <a:gd name="T12" fmla="*/ 149495 w 572"/>
              <a:gd name="T13" fmla="*/ 138571 h 585"/>
              <a:gd name="T14" fmla="*/ 170102 w 572"/>
              <a:gd name="T15" fmla="*/ 84106 h 585"/>
              <a:gd name="T16" fmla="*/ 85051 w 572"/>
              <a:gd name="T17" fmla="*/ 0 h 585"/>
              <a:gd name="T18" fmla="*/ 85051 w 572"/>
              <a:gd name="T19" fmla="*/ 10004 h 585"/>
              <a:gd name="T20" fmla="*/ 159986 w 572"/>
              <a:gd name="T21" fmla="*/ 84106 h 585"/>
              <a:gd name="T22" fmla="*/ 85051 w 572"/>
              <a:gd name="T23" fmla="*/ 158208 h 585"/>
              <a:gd name="T24" fmla="*/ 10116 w 572"/>
              <a:gd name="T25" fmla="*/ 84106 h 585"/>
              <a:gd name="T26" fmla="*/ 85051 w 572"/>
              <a:gd name="T27" fmla="*/ 10004 h 585"/>
              <a:gd name="T28" fmla="*/ 80180 w 572"/>
              <a:gd name="T29" fmla="*/ 44461 h 585"/>
              <a:gd name="T30" fmla="*/ 80180 w 572"/>
              <a:gd name="T31" fmla="*/ 78919 h 585"/>
              <a:gd name="T32" fmla="*/ 44961 w 572"/>
              <a:gd name="T33" fmla="*/ 78919 h 585"/>
              <a:gd name="T34" fmla="*/ 44961 w 572"/>
              <a:gd name="T35" fmla="*/ 88923 h 585"/>
              <a:gd name="T36" fmla="*/ 80180 w 572"/>
              <a:gd name="T37" fmla="*/ 88923 h 585"/>
              <a:gd name="T38" fmla="*/ 80180 w 572"/>
              <a:gd name="T39" fmla="*/ 123380 h 585"/>
              <a:gd name="T40" fmla="*/ 89922 w 572"/>
              <a:gd name="T41" fmla="*/ 123380 h 585"/>
              <a:gd name="T42" fmla="*/ 89922 w 572"/>
              <a:gd name="T43" fmla="*/ 88923 h 585"/>
              <a:gd name="T44" fmla="*/ 125141 w 572"/>
              <a:gd name="T45" fmla="*/ 88923 h 585"/>
              <a:gd name="T46" fmla="*/ 125141 w 572"/>
              <a:gd name="T47" fmla="*/ 78919 h 585"/>
              <a:gd name="T48" fmla="*/ 89922 w 572"/>
              <a:gd name="T49" fmla="*/ 78919 h 585"/>
              <a:gd name="T50" fmla="*/ 89922 w 572"/>
              <a:gd name="T51" fmla="*/ 44461 h 585"/>
              <a:gd name="T52" fmla="*/ 80180 w 572"/>
              <a:gd name="T53" fmla="*/ 44461 h 585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w 572"/>
              <a:gd name="T82" fmla="*/ 0 h 585"/>
              <a:gd name="T83" fmla="*/ 572 w 572"/>
              <a:gd name="T84" fmla="*/ 585 h 585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T81" t="T82" r="T83" b="T84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7" y="453"/>
                  <a:pt x="322" y="437"/>
                  <a:pt x="360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4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  <a:moveTo>
                  <a:pt x="214" y="120"/>
                </a:moveTo>
                <a:lnTo>
                  <a:pt x="214" y="213"/>
                </a:lnTo>
                <a:lnTo>
                  <a:pt x="120" y="213"/>
                </a:lnTo>
                <a:lnTo>
                  <a:pt x="120" y="240"/>
                </a:lnTo>
                <a:lnTo>
                  <a:pt x="214" y="240"/>
                </a:lnTo>
                <a:lnTo>
                  <a:pt x="214" y="333"/>
                </a:lnTo>
                <a:lnTo>
                  <a:pt x="240" y="333"/>
                </a:lnTo>
                <a:lnTo>
                  <a:pt x="240" y="240"/>
                </a:lnTo>
                <a:lnTo>
                  <a:pt x="334" y="240"/>
                </a:lnTo>
                <a:lnTo>
                  <a:pt x="334" y="213"/>
                </a:lnTo>
                <a:lnTo>
                  <a:pt x="240" y="213"/>
                </a:lnTo>
                <a:lnTo>
                  <a:pt x="240" y="120"/>
                </a:lnTo>
                <a:lnTo>
                  <a:pt x="214" y="12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latinLnBrk="0"/>
            <a:endParaRPr lang="en-US" altLang="ko-KR" sz="900"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208" name="Zoom In"/>
          <p:cNvSpPr>
            <a:spLocks noChangeAspect="1" noEditPoints="1"/>
          </p:cNvSpPr>
          <p:nvPr/>
        </p:nvSpPr>
        <p:spPr bwMode="auto">
          <a:xfrm>
            <a:off x="5286360" y="4560931"/>
            <a:ext cx="214313" cy="217487"/>
          </a:xfrm>
          <a:custGeom>
            <a:avLst/>
            <a:gdLst>
              <a:gd name="T0" fmla="*/ 85051 w 572"/>
              <a:gd name="T1" fmla="*/ 0 h 585"/>
              <a:gd name="T2" fmla="*/ 0 w 572"/>
              <a:gd name="T3" fmla="*/ 84106 h 585"/>
              <a:gd name="T4" fmla="*/ 85051 w 572"/>
              <a:gd name="T5" fmla="*/ 167842 h 585"/>
              <a:gd name="T6" fmla="*/ 134883 w 572"/>
              <a:gd name="T7" fmla="*/ 151910 h 585"/>
              <a:gd name="T8" fmla="*/ 200451 w 572"/>
              <a:gd name="T9" fmla="*/ 216749 h 585"/>
              <a:gd name="T10" fmla="*/ 214314 w 572"/>
              <a:gd name="T11" fmla="*/ 203040 h 585"/>
              <a:gd name="T12" fmla="*/ 149495 w 572"/>
              <a:gd name="T13" fmla="*/ 138571 h 585"/>
              <a:gd name="T14" fmla="*/ 170102 w 572"/>
              <a:gd name="T15" fmla="*/ 84106 h 585"/>
              <a:gd name="T16" fmla="*/ 85051 w 572"/>
              <a:gd name="T17" fmla="*/ 0 h 585"/>
              <a:gd name="T18" fmla="*/ 85051 w 572"/>
              <a:gd name="T19" fmla="*/ 10004 h 585"/>
              <a:gd name="T20" fmla="*/ 159986 w 572"/>
              <a:gd name="T21" fmla="*/ 84106 h 585"/>
              <a:gd name="T22" fmla="*/ 85051 w 572"/>
              <a:gd name="T23" fmla="*/ 158208 h 585"/>
              <a:gd name="T24" fmla="*/ 10116 w 572"/>
              <a:gd name="T25" fmla="*/ 84106 h 585"/>
              <a:gd name="T26" fmla="*/ 85051 w 572"/>
              <a:gd name="T27" fmla="*/ 10004 h 585"/>
              <a:gd name="T28" fmla="*/ 80180 w 572"/>
              <a:gd name="T29" fmla="*/ 44461 h 585"/>
              <a:gd name="T30" fmla="*/ 80180 w 572"/>
              <a:gd name="T31" fmla="*/ 78919 h 585"/>
              <a:gd name="T32" fmla="*/ 44961 w 572"/>
              <a:gd name="T33" fmla="*/ 78919 h 585"/>
              <a:gd name="T34" fmla="*/ 44961 w 572"/>
              <a:gd name="T35" fmla="*/ 88923 h 585"/>
              <a:gd name="T36" fmla="*/ 80180 w 572"/>
              <a:gd name="T37" fmla="*/ 88923 h 585"/>
              <a:gd name="T38" fmla="*/ 80180 w 572"/>
              <a:gd name="T39" fmla="*/ 123380 h 585"/>
              <a:gd name="T40" fmla="*/ 89922 w 572"/>
              <a:gd name="T41" fmla="*/ 123380 h 585"/>
              <a:gd name="T42" fmla="*/ 89922 w 572"/>
              <a:gd name="T43" fmla="*/ 88923 h 585"/>
              <a:gd name="T44" fmla="*/ 125141 w 572"/>
              <a:gd name="T45" fmla="*/ 88923 h 585"/>
              <a:gd name="T46" fmla="*/ 125141 w 572"/>
              <a:gd name="T47" fmla="*/ 78919 h 585"/>
              <a:gd name="T48" fmla="*/ 89922 w 572"/>
              <a:gd name="T49" fmla="*/ 78919 h 585"/>
              <a:gd name="T50" fmla="*/ 89922 w 572"/>
              <a:gd name="T51" fmla="*/ 44461 h 585"/>
              <a:gd name="T52" fmla="*/ 80180 w 572"/>
              <a:gd name="T53" fmla="*/ 44461 h 585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w 572"/>
              <a:gd name="T82" fmla="*/ 0 h 585"/>
              <a:gd name="T83" fmla="*/ 572 w 572"/>
              <a:gd name="T84" fmla="*/ 585 h 585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T81" t="T82" r="T83" b="T84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7" y="453"/>
                  <a:pt x="322" y="437"/>
                  <a:pt x="360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4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  <a:moveTo>
                  <a:pt x="214" y="120"/>
                </a:moveTo>
                <a:lnTo>
                  <a:pt x="214" y="213"/>
                </a:lnTo>
                <a:lnTo>
                  <a:pt x="120" y="213"/>
                </a:lnTo>
                <a:lnTo>
                  <a:pt x="120" y="240"/>
                </a:lnTo>
                <a:lnTo>
                  <a:pt x="214" y="240"/>
                </a:lnTo>
                <a:lnTo>
                  <a:pt x="214" y="333"/>
                </a:lnTo>
                <a:lnTo>
                  <a:pt x="240" y="333"/>
                </a:lnTo>
                <a:lnTo>
                  <a:pt x="240" y="240"/>
                </a:lnTo>
                <a:lnTo>
                  <a:pt x="334" y="240"/>
                </a:lnTo>
                <a:lnTo>
                  <a:pt x="334" y="213"/>
                </a:lnTo>
                <a:lnTo>
                  <a:pt x="240" y="213"/>
                </a:lnTo>
                <a:lnTo>
                  <a:pt x="240" y="120"/>
                </a:lnTo>
                <a:lnTo>
                  <a:pt x="214" y="12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latinLnBrk="0"/>
            <a:endParaRPr lang="en-US" altLang="ko-KR" sz="900"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209" name="Zoom In"/>
          <p:cNvSpPr>
            <a:spLocks noChangeAspect="1" noEditPoints="1"/>
          </p:cNvSpPr>
          <p:nvPr/>
        </p:nvSpPr>
        <p:spPr bwMode="auto">
          <a:xfrm>
            <a:off x="5286360" y="4846681"/>
            <a:ext cx="214313" cy="217487"/>
          </a:xfrm>
          <a:custGeom>
            <a:avLst/>
            <a:gdLst>
              <a:gd name="T0" fmla="*/ 85051 w 572"/>
              <a:gd name="T1" fmla="*/ 0 h 585"/>
              <a:gd name="T2" fmla="*/ 0 w 572"/>
              <a:gd name="T3" fmla="*/ 84106 h 585"/>
              <a:gd name="T4" fmla="*/ 85051 w 572"/>
              <a:gd name="T5" fmla="*/ 167842 h 585"/>
              <a:gd name="T6" fmla="*/ 134883 w 572"/>
              <a:gd name="T7" fmla="*/ 151910 h 585"/>
              <a:gd name="T8" fmla="*/ 200451 w 572"/>
              <a:gd name="T9" fmla="*/ 216749 h 585"/>
              <a:gd name="T10" fmla="*/ 214314 w 572"/>
              <a:gd name="T11" fmla="*/ 203040 h 585"/>
              <a:gd name="T12" fmla="*/ 149495 w 572"/>
              <a:gd name="T13" fmla="*/ 138571 h 585"/>
              <a:gd name="T14" fmla="*/ 170102 w 572"/>
              <a:gd name="T15" fmla="*/ 84106 h 585"/>
              <a:gd name="T16" fmla="*/ 85051 w 572"/>
              <a:gd name="T17" fmla="*/ 0 h 585"/>
              <a:gd name="T18" fmla="*/ 85051 w 572"/>
              <a:gd name="T19" fmla="*/ 10004 h 585"/>
              <a:gd name="T20" fmla="*/ 159986 w 572"/>
              <a:gd name="T21" fmla="*/ 84106 h 585"/>
              <a:gd name="T22" fmla="*/ 85051 w 572"/>
              <a:gd name="T23" fmla="*/ 158208 h 585"/>
              <a:gd name="T24" fmla="*/ 10116 w 572"/>
              <a:gd name="T25" fmla="*/ 84106 h 585"/>
              <a:gd name="T26" fmla="*/ 85051 w 572"/>
              <a:gd name="T27" fmla="*/ 10004 h 585"/>
              <a:gd name="T28" fmla="*/ 80180 w 572"/>
              <a:gd name="T29" fmla="*/ 44461 h 585"/>
              <a:gd name="T30" fmla="*/ 80180 w 572"/>
              <a:gd name="T31" fmla="*/ 78919 h 585"/>
              <a:gd name="T32" fmla="*/ 44961 w 572"/>
              <a:gd name="T33" fmla="*/ 78919 h 585"/>
              <a:gd name="T34" fmla="*/ 44961 w 572"/>
              <a:gd name="T35" fmla="*/ 88923 h 585"/>
              <a:gd name="T36" fmla="*/ 80180 w 572"/>
              <a:gd name="T37" fmla="*/ 88923 h 585"/>
              <a:gd name="T38" fmla="*/ 80180 w 572"/>
              <a:gd name="T39" fmla="*/ 123380 h 585"/>
              <a:gd name="T40" fmla="*/ 89922 w 572"/>
              <a:gd name="T41" fmla="*/ 123380 h 585"/>
              <a:gd name="T42" fmla="*/ 89922 w 572"/>
              <a:gd name="T43" fmla="*/ 88923 h 585"/>
              <a:gd name="T44" fmla="*/ 125141 w 572"/>
              <a:gd name="T45" fmla="*/ 88923 h 585"/>
              <a:gd name="T46" fmla="*/ 125141 w 572"/>
              <a:gd name="T47" fmla="*/ 78919 h 585"/>
              <a:gd name="T48" fmla="*/ 89922 w 572"/>
              <a:gd name="T49" fmla="*/ 78919 h 585"/>
              <a:gd name="T50" fmla="*/ 89922 w 572"/>
              <a:gd name="T51" fmla="*/ 44461 h 585"/>
              <a:gd name="T52" fmla="*/ 80180 w 572"/>
              <a:gd name="T53" fmla="*/ 44461 h 585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w 572"/>
              <a:gd name="T82" fmla="*/ 0 h 585"/>
              <a:gd name="T83" fmla="*/ 572 w 572"/>
              <a:gd name="T84" fmla="*/ 585 h 585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T81" t="T82" r="T83" b="T84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7" y="453"/>
                  <a:pt x="322" y="437"/>
                  <a:pt x="360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4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  <a:moveTo>
                  <a:pt x="214" y="120"/>
                </a:moveTo>
                <a:lnTo>
                  <a:pt x="214" y="213"/>
                </a:lnTo>
                <a:lnTo>
                  <a:pt x="120" y="213"/>
                </a:lnTo>
                <a:lnTo>
                  <a:pt x="120" y="240"/>
                </a:lnTo>
                <a:lnTo>
                  <a:pt x="214" y="240"/>
                </a:lnTo>
                <a:lnTo>
                  <a:pt x="214" y="333"/>
                </a:lnTo>
                <a:lnTo>
                  <a:pt x="240" y="333"/>
                </a:lnTo>
                <a:lnTo>
                  <a:pt x="240" y="240"/>
                </a:lnTo>
                <a:lnTo>
                  <a:pt x="334" y="240"/>
                </a:lnTo>
                <a:lnTo>
                  <a:pt x="334" y="213"/>
                </a:lnTo>
                <a:lnTo>
                  <a:pt x="240" y="213"/>
                </a:lnTo>
                <a:lnTo>
                  <a:pt x="240" y="120"/>
                </a:lnTo>
                <a:lnTo>
                  <a:pt x="214" y="12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latinLnBrk="0"/>
            <a:endParaRPr lang="en-US" altLang="ko-KR" sz="900"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210" name="Zoom In"/>
          <p:cNvSpPr>
            <a:spLocks noChangeAspect="1" noEditPoints="1"/>
          </p:cNvSpPr>
          <p:nvPr/>
        </p:nvSpPr>
        <p:spPr bwMode="auto">
          <a:xfrm>
            <a:off x="5286360" y="5132431"/>
            <a:ext cx="214313" cy="217487"/>
          </a:xfrm>
          <a:custGeom>
            <a:avLst/>
            <a:gdLst>
              <a:gd name="T0" fmla="*/ 85051 w 572"/>
              <a:gd name="T1" fmla="*/ 0 h 585"/>
              <a:gd name="T2" fmla="*/ 0 w 572"/>
              <a:gd name="T3" fmla="*/ 84106 h 585"/>
              <a:gd name="T4" fmla="*/ 85051 w 572"/>
              <a:gd name="T5" fmla="*/ 167842 h 585"/>
              <a:gd name="T6" fmla="*/ 134883 w 572"/>
              <a:gd name="T7" fmla="*/ 151910 h 585"/>
              <a:gd name="T8" fmla="*/ 200451 w 572"/>
              <a:gd name="T9" fmla="*/ 216749 h 585"/>
              <a:gd name="T10" fmla="*/ 214314 w 572"/>
              <a:gd name="T11" fmla="*/ 203040 h 585"/>
              <a:gd name="T12" fmla="*/ 149495 w 572"/>
              <a:gd name="T13" fmla="*/ 138571 h 585"/>
              <a:gd name="T14" fmla="*/ 170102 w 572"/>
              <a:gd name="T15" fmla="*/ 84106 h 585"/>
              <a:gd name="T16" fmla="*/ 85051 w 572"/>
              <a:gd name="T17" fmla="*/ 0 h 585"/>
              <a:gd name="T18" fmla="*/ 85051 w 572"/>
              <a:gd name="T19" fmla="*/ 10004 h 585"/>
              <a:gd name="T20" fmla="*/ 159986 w 572"/>
              <a:gd name="T21" fmla="*/ 84106 h 585"/>
              <a:gd name="T22" fmla="*/ 85051 w 572"/>
              <a:gd name="T23" fmla="*/ 158208 h 585"/>
              <a:gd name="T24" fmla="*/ 10116 w 572"/>
              <a:gd name="T25" fmla="*/ 84106 h 585"/>
              <a:gd name="T26" fmla="*/ 85051 w 572"/>
              <a:gd name="T27" fmla="*/ 10004 h 585"/>
              <a:gd name="T28" fmla="*/ 80180 w 572"/>
              <a:gd name="T29" fmla="*/ 44461 h 585"/>
              <a:gd name="T30" fmla="*/ 80180 w 572"/>
              <a:gd name="T31" fmla="*/ 78919 h 585"/>
              <a:gd name="T32" fmla="*/ 44961 w 572"/>
              <a:gd name="T33" fmla="*/ 78919 h 585"/>
              <a:gd name="T34" fmla="*/ 44961 w 572"/>
              <a:gd name="T35" fmla="*/ 88923 h 585"/>
              <a:gd name="T36" fmla="*/ 80180 w 572"/>
              <a:gd name="T37" fmla="*/ 88923 h 585"/>
              <a:gd name="T38" fmla="*/ 80180 w 572"/>
              <a:gd name="T39" fmla="*/ 123380 h 585"/>
              <a:gd name="T40" fmla="*/ 89922 w 572"/>
              <a:gd name="T41" fmla="*/ 123380 h 585"/>
              <a:gd name="T42" fmla="*/ 89922 w 572"/>
              <a:gd name="T43" fmla="*/ 88923 h 585"/>
              <a:gd name="T44" fmla="*/ 125141 w 572"/>
              <a:gd name="T45" fmla="*/ 88923 h 585"/>
              <a:gd name="T46" fmla="*/ 125141 w 572"/>
              <a:gd name="T47" fmla="*/ 78919 h 585"/>
              <a:gd name="T48" fmla="*/ 89922 w 572"/>
              <a:gd name="T49" fmla="*/ 78919 h 585"/>
              <a:gd name="T50" fmla="*/ 89922 w 572"/>
              <a:gd name="T51" fmla="*/ 44461 h 585"/>
              <a:gd name="T52" fmla="*/ 80180 w 572"/>
              <a:gd name="T53" fmla="*/ 44461 h 585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w 572"/>
              <a:gd name="T82" fmla="*/ 0 h 585"/>
              <a:gd name="T83" fmla="*/ 572 w 572"/>
              <a:gd name="T84" fmla="*/ 585 h 585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T81" t="T82" r="T83" b="T84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7" y="453"/>
                  <a:pt x="322" y="437"/>
                  <a:pt x="360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4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  <a:moveTo>
                  <a:pt x="214" y="120"/>
                </a:moveTo>
                <a:lnTo>
                  <a:pt x="214" y="213"/>
                </a:lnTo>
                <a:lnTo>
                  <a:pt x="120" y="213"/>
                </a:lnTo>
                <a:lnTo>
                  <a:pt x="120" y="240"/>
                </a:lnTo>
                <a:lnTo>
                  <a:pt x="214" y="240"/>
                </a:lnTo>
                <a:lnTo>
                  <a:pt x="214" y="333"/>
                </a:lnTo>
                <a:lnTo>
                  <a:pt x="240" y="333"/>
                </a:lnTo>
                <a:lnTo>
                  <a:pt x="240" y="240"/>
                </a:lnTo>
                <a:lnTo>
                  <a:pt x="334" y="240"/>
                </a:lnTo>
                <a:lnTo>
                  <a:pt x="334" y="213"/>
                </a:lnTo>
                <a:lnTo>
                  <a:pt x="240" y="213"/>
                </a:lnTo>
                <a:lnTo>
                  <a:pt x="240" y="120"/>
                </a:lnTo>
                <a:lnTo>
                  <a:pt x="214" y="12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latinLnBrk="0"/>
            <a:endParaRPr lang="en-US" altLang="ko-KR" sz="900"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222" name="Line 15"/>
          <p:cNvSpPr>
            <a:spLocks noChangeShapeType="1"/>
          </p:cNvSpPr>
          <p:nvPr/>
        </p:nvSpPr>
        <p:spPr bwMode="auto">
          <a:xfrm>
            <a:off x="6117165" y="6522509"/>
            <a:ext cx="59309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grpSp>
        <p:nvGrpSpPr>
          <p:cNvPr id="223" name="Browser"/>
          <p:cNvGrpSpPr>
            <a:grpSpLocks/>
          </p:cNvGrpSpPr>
          <p:nvPr>
            <p:custDataLst>
              <p:tags r:id="rId7"/>
            </p:custDataLst>
          </p:nvPr>
        </p:nvGrpSpPr>
        <p:grpSpPr bwMode="auto">
          <a:xfrm>
            <a:off x="6094940" y="1585384"/>
            <a:ext cx="5929313" cy="4929188"/>
            <a:chOff x="595684" y="1261242"/>
            <a:chExt cx="6668461" cy="4352545"/>
          </a:xfrm>
        </p:grpSpPr>
        <p:sp>
          <p:nvSpPr>
            <p:cNvPr id="224" name="Window Body"/>
            <p:cNvSpPr/>
            <p:nvPr>
              <p:custDataLst>
                <p:tags r:id="rId19"/>
              </p:custDataLst>
            </p:nvPr>
          </p:nvSpPr>
          <p:spPr>
            <a:xfrm>
              <a:off x="595684" y="1733644"/>
              <a:ext cx="6668461" cy="388014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r>
                <a:rPr lang="en-US" sz="3200" b="1" dirty="0" smtClean="0">
                  <a:solidFill>
                    <a:srgbClr val="92D050"/>
                  </a:solidFill>
                  <a:cs typeface="Segoe UI" panose="020B0502040204020203" pitchFamily="34" charset="0"/>
                </a:rPr>
                <a:t>                                  </a:t>
              </a:r>
              <a:endParaRPr lang="en-US" altLang="ko-KR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b="1" dirty="0" smtClean="0">
                <a:solidFill>
                  <a:schemeClr val="tx1"/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25" name="Title Bar"/>
            <p:cNvSpPr/>
            <p:nvPr>
              <p:custDataLst>
                <p:tags r:id="rId20"/>
              </p:custDataLst>
            </p:nvPr>
          </p:nvSpPr>
          <p:spPr>
            <a:xfrm>
              <a:off x="595684" y="1261242"/>
              <a:ext cx="6668461" cy="47380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sz="9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Browser</a:t>
              </a:r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6" name="Menu Button"/>
            <p:cNvSpPr>
              <a:spLocks noChangeAspect="1"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6996609" y="1532819"/>
              <a:ext cx="167825" cy="99526"/>
            </a:xfrm>
            <a:custGeom>
              <a:avLst/>
              <a:gdLst>
                <a:gd name="T0" fmla="*/ 0 w 415"/>
                <a:gd name="T1" fmla="*/ 32056388 h 309"/>
                <a:gd name="T2" fmla="*/ 67868031 w 415"/>
                <a:gd name="T3" fmla="*/ 32056388 h 309"/>
                <a:gd name="T4" fmla="*/ 0 w 415"/>
                <a:gd name="T5" fmla="*/ 16080051 h 309"/>
                <a:gd name="T6" fmla="*/ 67868031 w 415"/>
                <a:gd name="T7" fmla="*/ 16080051 h 309"/>
                <a:gd name="T8" fmla="*/ 0 w 415"/>
                <a:gd name="T9" fmla="*/ 0 h 309"/>
                <a:gd name="T10" fmla="*/ 67868031 w 415"/>
                <a:gd name="T11" fmla="*/ 0 h 30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15"/>
                <a:gd name="T19" fmla="*/ 0 h 309"/>
                <a:gd name="T20" fmla="*/ 415 w 415"/>
                <a:gd name="T21" fmla="*/ 309 h 30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15" h="309">
                  <a:moveTo>
                    <a:pt x="0" y="309"/>
                  </a:moveTo>
                  <a:lnTo>
                    <a:pt x="415" y="309"/>
                  </a:lnTo>
                  <a:moveTo>
                    <a:pt x="0" y="155"/>
                  </a:moveTo>
                  <a:lnTo>
                    <a:pt x="415" y="155"/>
                  </a:lnTo>
                  <a:moveTo>
                    <a:pt x="0" y="0"/>
                  </a:moveTo>
                  <a:lnTo>
                    <a:pt x="415" y="0"/>
                  </a:lnTo>
                </a:path>
              </a:pathLst>
            </a:custGeom>
            <a:noFill/>
            <a:ln w="6350">
              <a:solidFill>
                <a:srgbClr val="808080"/>
              </a:solidFill>
              <a:miter lim="800000"/>
              <a:headEnd/>
              <a:tailEnd/>
            </a:ln>
          </p:spPr>
          <p:txBody>
            <a:bodyPr/>
            <a:lstStyle/>
            <a:p>
              <a:pPr latinLnBrk="0"/>
              <a:endParaRPr lang="en-US" altLang="ko-KR" sz="1800">
                <a:solidFill>
                  <a:srgbClr val="5F5F5F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sp>
          <p:nvSpPr>
            <p:cNvPr id="227" name="Close Button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7026973" y="1324153"/>
              <a:ext cx="110693" cy="84107"/>
            </a:xfrm>
            <a:custGeom>
              <a:avLst/>
              <a:gdLst>
                <a:gd name="T0" fmla="*/ 48239924 w 254"/>
                <a:gd name="T1" fmla="*/ 0 h 254"/>
                <a:gd name="T2" fmla="*/ 0 w 254"/>
                <a:gd name="T3" fmla="*/ 27850348 h 254"/>
                <a:gd name="T4" fmla="*/ 0 w 254"/>
                <a:gd name="T5" fmla="*/ 0 h 254"/>
                <a:gd name="T6" fmla="*/ 48239924 w 254"/>
                <a:gd name="T7" fmla="*/ 27850348 h 25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54"/>
                <a:gd name="T13" fmla="*/ 0 h 254"/>
                <a:gd name="T14" fmla="*/ 254 w 254"/>
                <a:gd name="T15" fmla="*/ 254 h 25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>
              <a:solidFill>
                <a:srgbClr val="808080"/>
              </a:solidFill>
              <a:miter lim="800000"/>
              <a:headEnd/>
              <a:tailEnd/>
            </a:ln>
          </p:spPr>
          <p:txBody>
            <a:bodyPr/>
            <a:lstStyle/>
            <a:p>
              <a:pPr latinLnBrk="0"/>
              <a:endParaRPr lang="en-US" altLang="ko-KR" sz="1800">
                <a:solidFill>
                  <a:srgbClr val="5F5F5F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sp>
          <p:nvSpPr>
            <p:cNvPr id="228" name="Address Box"/>
            <p:cNvSpPr/>
            <p:nvPr>
              <p:custDataLst>
                <p:tags r:id="rId23"/>
              </p:custDataLst>
            </p:nvPr>
          </p:nvSpPr>
          <p:spPr>
            <a:xfrm>
              <a:off x="1611576" y="1477117"/>
              <a:ext cx="5284777" cy="210268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37744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sz="900" noProof="1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www.example.com</a:t>
              </a:r>
              <a:endParaRPr lang="en-US" sz="9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9" name="Document Icon"/>
            <p:cNvSpPr>
              <a:spLocks noChangeAspect="1"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1696764" y="1523708"/>
              <a:ext cx="105338" cy="117749"/>
            </a:xfrm>
            <a:custGeom>
              <a:avLst/>
              <a:gdLst>
                <a:gd name="T0" fmla="*/ 25113789 w 260"/>
                <a:gd name="T1" fmla="*/ 720611 h 367"/>
                <a:gd name="T2" fmla="*/ 25113789 w 260"/>
                <a:gd name="T3" fmla="*/ 11117496 h 367"/>
                <a:gd name="T4" fmla="*/ 41528284 w 260"/>
                <a:gd name="T5" fmla="*/ 11117496 h 367"/>
                <a:gd name="T6" fmla="*/ 0 w 260"/>
                <a:gd name="T7" fmla="*/ 0 h 367"/>
                <a:gd name="T8" fmla="*/ 0 w 260"/>
                <a:gd name="T9" fmla="*/ 37778818 h 367"/>
                <a:gd name="T10" fmla="*/ 42677278 w 260"/>
                <a:gd name="T11" fmla="*/ 37778818 h 367"/>
                <a:gd name="T12" fmla="*/ 42677278 w 260"/>
                <a:gd name="T13" fmla="*/ 10293893 h 367"/>
                <a:gd name="T14" fmla="*/ 26427272 w 260"/>
                <a:gd name="T15" fmla="*/ 102990 h 367"/>
                <a:gd name="T16" fmla="*/ 0 w 260"/>
                <a:gd name="T17" fmla="*/ 0 h 36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60"/>
                <a:gd name="T28" fmla="*/ 0 h 367"/>
                <a:gd name="T29" fmla="*/ 260 w 260"/>
                <a:gd name="T30" fmla="*/ 367 h 36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60" h="367">
                  <a:moveTo>
                    <a:pt x="153" y="7"/>
                  </a:moveTo>
                  <a:lnTo>
                    <a:pt x="153" y="108"/>
                  </a:lnTo>
                  <a:lnTo>
                    <a:pt x="253" y="108"/>
                  </a:lnTo>
                  <a:moveTo>
                    <a:pt x="0" y="0"/>
                  </a:moveTo>
                  <a:lnTo>
                    <a:pt x="0" y="367"/>
                  </a:lnTo>
                  <a:lnTo>
                    <a:pt x="260" y="367"/>
                  </a:lnTo>
                  <a:lnTo>
                    <a:pt x="260" y="100"/>
                  </a:lnTo>
                  <a:lnTo>
                    <a:pt x="161" y="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rgbClr val="808080"/>
              </a:solidFill>
              <a:miter lim="800000"/>
              <a:headEnd/>
              <a:tailEnd/>
            </a:ln>
          </p:spPr>
          <p:txBody>
            <a:bodyPr/>
            <a:lstStyle/>
            <a:p>
              <a:pPr latinLnBrk="0"/>
              <a:endParaRPr lang="en-US" altLang="ko-KR" sz="1800">
                <a:solidFill>
                  <a:srgbClr val="5F5F5F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grpSp>
          <p:nvGrpSpPr>
            <p:cNvPr id="230" name="Navigation Buttons"/>
            <p:cNvGrpSpPr>
              <a:grpSpLocks/>
            </p:cNvGrpSpPr>
            <p:nvPr/>
          </p:nvGrpSpPr>
          <p:grpSpPr bwMode="auto">
            <a:xfrm>
              <a:off x="737292" y="1506185"/>
              <a:ext cx="721297" cy="152793"/>
              <a:chOff x="737292" y="1506185"/>
              <a:chExt cx="721297" cy="152793"/>
            </a:xfrm>
          </p:grpSpPr>
          <p:sp>
            <p:nvSpPr>
              <p:cNvPr id="231" name="Back Button"/>
              <p:cNvSpPr>
                <a:spLocks noChangeAspect="1" noEditPoints="1"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737292" y="1529315"/>
                <a:ext cx="171397" cy="106535"/>
              </a:xfrm>
              <a:custGeom>
                <a:avLst/>
                <a:gdLst>
                  <a:gd name="T0" fmla="*/ 26105018 w 423"/>
                  <a:gd name="T1" fmla="*/ 34185860 h 332"/>
                  <a:gd name="T2" fmla="*/ 0 w 423"/>
                  <a:gd name="T3" fmla="*/ 17093090 h 332"/>
                  <a:gd name="T4" fmla="*/ 26105018 w 423"/>
                  <a:gd name="T5" fmla="*/ 0 h 332"/>
                  <a:gd name="T6" fmla="*/ 2462768 w 423"/>
                  <a:gd name="T7" fmla="*/ 17093090 h 332"/>
                  <a:gd name="T8" fmla="*/ 69449016 w 423"/>
                  <a:gd name="T9" fmla="*/ 17093090 h 3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23"/>
                  <a:gd name="T16" fmla="*/ 0 h 332"/>
                  <a:gd name="T17" fmla="*/ 423 w 423"/>
                  <a:gd name="T18" fmla="*/ 332 h 3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23" h="332">
                    <a:moveTo>
                      <a:pt x="159" y="332"/>
                    </a:moveTo>
                    <a:lnTo>
                      <a:pt x="0" y="166"/>
                    </a:lnTo>
                    <a:lnTo>
                      <a:pt x="159" y="0"/>
                    </a:lnTo>
                    <a:moveTo>
                      <a:pt x="15" y="166"/>
                    </a:moveTo>
                    <a:lnTo>
                      <a:pt x="423" y="166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latinLnBrk="0"/>
                <a:endParaRPr lang="en-US" altLang="ko-KR" sz="1800">
                  <a:solidFill>
                    <a:srgbClr val="5F5F5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2" name="Forward Button"/>
              <p:cNvSpPr>
                <a:spLocks noChangeAspect="1" noEditPoint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1008671" y="1529315"/>
                <a:ext cx="171397" cy="106535"/>
              </a:xfrm>
              <a:custGeom>
                <a:avLst/>
                <a:gdLst>
                  <a:gd name="T0" fmla="*/ 43508095 w 423"/>
                  <a:gd name="T1" fmla="*/ 0 h 332"/>
                  <a:gd name="T2" fmla="*/ 69449016 w 423"/>
                  <a:gd name="T3" fmla="*/ 17093090 h 332"/>
                  <a:gd name="T4" fmla="*/ 43508095 w 423"/>
                  <a:gd name="T5" fmla="*/ 34185860 h 332"/>
                  <a:gd name="T6" fmla="*/ 66986249 w 423"/>
                  <a:gd name="T7" fmla="*/ 17093090 h 332"/>
                  <a:gd name="T8" fmla="*/ 0 w 423"/>
                  <a:gd name="T9" fmla="*/ 17093090 h 3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23"/>
                  <a:gd name="T16" fmla="*/ 0 h 332"/>
                  <a:gd name="T17" fmla="*/ 423 w 423"/>
                  <a:gd name="T18" fmla="*/ 332 h 3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23" h="332">
                    <a:moveTo>
                      <a:pt x="265" y="0"/>
                    </a:moveTo>
                    <a:lnTo>
                      <a:pt x="423" y="166"/>
                    </a:lnTo>
                    <a:lnTo>
                      <a:pt x="265" y="332"/>
                    </a:lnTo>
                    <a:moveTo>
                      <a:pt x="408" y="166"/>
                    </a:moveTo>
                    <a:lnTo>
                      <a:pt x="0" y="166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latinLnBrk="0"/>
                <a:endParaRPr lang="en-US" altLang="ko-KR" sz="1800">
                  <a:solidFill>
                    <a:srgbClr val="5F5F5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3" name="Reload Button"/>
              <p:cNvSpPr>
                <a:spLocks noChangeAspect="1" noEditPoint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1280050" y="1506185"/>
                <a:ext cx="178539" cy="152793"/>
              </a:xfrm>
              <a:custGeom>
                <a:avLst/>
                <a:gdLst>
                  <a:gd name="T0" fmla="*/ 72281580 w 441"/>
                  <a:gd name="T1" fmla="*/ 727217 h 474"/>
                  <a:gd name="T2" fmla="*/ 72281580 w 441"/>
                  <a:gd name="T3" fmla="*/ 14962755 h 474"/>
                  <a:gd name="T4" fmla="*/ 48515645 w 441"/>
                  <a:gd name="T5" fmla="*/ 14962755 h 474"/>
                  <a:gd name="T6" fmla="*/ 71789687 w 441"/>
                  <a:gd name="T7" fmla="*/ 32107807 h 474"/>
                  <a:gd name="T8" fmla="*/ 27207972 w 441"/>
                  <a:gd name="T9" fmla="*/ 45096186 h 474"/>
                  <a:gd name="T10" fmla="*/ 6720112 w 441"/>
                  <a:gd name="T11" fmla="*/ 16833019 h 474"/>
                  <a:gd name="T12" fmla="*/ 51301824 w 441"/>
                  <a:gd name="T13" fmla="*/ 3844646 h 474"/>
                  <a:gd name="T14" fmla="*/ 70150853 w 441"/>
                  <a:gd name="T15" fmla="*/ 14443130 h 47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41"/>
                  <a:gd name="T25" fmla="*/ 0 h 474"/>
                  <a:gd name="T26" fmla="*/ 441 w 441"/>
                  <a:gd name="T27" fmla="*/ 474 h 47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41" h="474">
                    <a:moveTo>
                      <a:pt x="441" y="7"/>
                    </a:moveTo>
                    <a:lnTo>
                      <a:pt x="441" y="144"/>
                    </a:lnTo>
                    <a:lnTo>
                      <a:pt x="296" y="144"/>
                    </a:lnTo>
                    <a:moveTo>
                      <a:pt x="438" y="309"/>
                    </a:moveTo>
                    <a:cubicBezTo>
                      <a:pt x="397" y="418"/>
                      <a:pt x="276" y="474"/>
                      <a:pt x="166" y="434"/>
                    </a:cubicBezTo>
                    <a:cubicBezTo>
                      <a:pt x="56" y="393"/>
                      <a:pt x="0" y="271"/>
                      <a:pt x="41" y="162"/>
                    </a:cubicBezTo>
                    <a:cubicBezTo>
                      <a:pt x="82" y="52"/>
                      <a:pt x="202" y="0"/>
                      <a:pt x="313" y="37"/>
                    </a:cubicBezTo>
                    <a:cubicBezTo>
                      <a:pt x="357" y="51"/>
                      <a:pt x="398" y="91"/>
                      <a:pt x="428" y="139"/>
                    </a:cubicBezTo>
                  </a:path>
                </a:pathLst>
              </a:custGeom>
              <a:noFill/>
              <a:ln w="6350">
                <a:solidFill>
                  <a:srgbClr val="80808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latinLnBrk="0"/>
                <a:endParaRPr lang="en-US" altLang="ko-KR" sz="1800">
                  <a:solidFill>
                    <a:srgbClr val="5F5F5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</p:grpSp>
      </p:grpSp>
      <p:cxnSp>
        <p:nvCxnSpPr>
          <p:cNvPr id="234" name="Line"/>
          <p:cNvCxnSpPr>
            <a:cxnSpLocks/>
          </p:cNvCxnSpPr>
          <p:nvPr/>
        </p:nvCxnSpPr>
        <p:spPr bwMode="auto">
          <a:xfrm>
            <a:off x="6094940" y="2942697"/>
            <a:ext cx="5929313" cy="1587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" name="Button"/>
          <p:cNvSpPr/>
          <p:nvPr/>
        </p:nvSpPr>
        <p:spPr>
          <a:xfrm>
            <a:off x="7237940" y="2514072"/>
            <a:ext cx="815975" cy="334962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64008" bIns="64008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공지사항</a:t>
            </a:r>
            <a:endParaRPr lang="en-US" sz="12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6" name="Button"/>
          <p:cNvSpPr/>
          <p:nvPr/>
        </p:nvSpPr>
        <p:spPr>
          <a:xfrm>
            <a:off x="8095190" y="2514072"/>
            <a:ext cx="815975" cy="334962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64008" bIns="64008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재고관리</a:t>
            </a:r>
            <a:endParaRPr lang="en-US" sz="12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7" name="Button"/>
          <p:cNvSpPr/>
          <p:nvPr/>
        </p:nvSpPr>
        <p:spPr>
          <a:xfrm>
            <a:off x="8952440" y="2514072"/>
            <a:ext cx="815975" cy="334962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64008" bIns="64008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상품관리</a:t>
            </a:r>
            <a:endParaRPr lang="en-US" sz="12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8" name="Button"/>
          <p:cNvSpPr/>
          <p:nvPr/>
        </p:nvSpPr>
        <p:spPr>
          <a:xfrm>
            <a:off x="9809690" y="2514072"/>
            <a:ext cx="815975" cy="334962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64008" bIns="64008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매장관리</a:t>
            </a:r>
            <a:endParaRPr lang="en-US" sz="12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9" name="Button"/>
          <p:cNvSpPr/>
          <p:nvPr/>
        </p:nvSpPr>
        <p:spPr>
          <a:xfrm>
            <a:off x="10666940" y="2514072"/>
            <a:ext cx="815975" cy="334962"/>
          </a:xfrm>
          <a:prstGeom prst="roundRect">
            <a:avLst>
              <a:gd name="adj" fmla="val 11182"/>
            </a:avLst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64008" bIns="64008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200" b="1" dirty="0" smtClean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발주관리</a:t>
            </a:r>
            <a:endParaRPr lang="en-US" sz="1200" b="1" dirty="0" smtClean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0" name="Text Box"/>
          <p:cNvSpPr/>
          <p:nvPr/>
        </p:nvSpPr>
        <p:spPr>
          <a:xfrm>
            <a:off x="10309753" y="2228322"/>
            <a:ext cx="785812" cy="241300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0800" bIns="5080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 Page</a:t>
            </a:r>
          </a:p>
        </p:txBody>
      </p:sp>
      <p:sp>
        <p:nvSpPr>
          <p:cNvPr id="241" name="Text Box"/>
          <p:cNvSpPr/>
          <p:nvPr/>
        </p:nvSpPr>
        <p:spPr>
          <a:xfrm>
            <a:off x="11167003" y="2228322"/>
            <a:ext cx="785812" cy="241300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0800" bIns="5080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로그아웃</a:t>
            </a:r>
            <a:endParaRPr lang="en-US" sz="9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42" name="Line"/>
          <p:cNvCxnSpPr>
            <a:cxnSpLocks/>
          </p:cNvCxnSpPr>
          <p:nvPr/>
        </p:nvCxnSpPr>
        <p:spPr bwMode="auto">
          <a:xfrm rot="5400000">
            <a:off x="5521853" y="4728634"/>
            <a:ext cx="3573462" cy="1588"/>
          </a:xfrm>
          <a:prstGeom prst="line">
            <a:avLst/>
          </a:prstGeom>
          <a:ln w="6350">
            <a:solidFill>
              <a:srgbClr val="8080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3" name="Menu Bar"/>
          <p:cNvGrpSpPr/>
          <p:nvPr>
            <p:custDataLst>
              <p:tags r:id="rId8"/>
            </p:custDataLst>
          </p:nvPr>
        </p:nvGrpSpPr>
        <p:grpSpPr>
          <a:xfrm>
            <a:off x="6166347" y="3157004"/>
            <a:ext cx="1071568" cy="839659"/>
            <a:chOff x="438150" y="1261242"/>
            <a:chExt cx="1159640" cy="480597"/>
          </a:xfrm>
          <a:solidFill>
            <a:srgbClr val="FFFFFF"/>
          </a:solidFill>
        </p:grpSpPr>
        <p:sp>
          <p:nvSpPr>
            <p:cNvPr id="244" name="Item"/>
            <p:cNvSpPr/>
            <p:nvPr/>
          </p:nvSpPr>
          <p:spPr>
            <a:xfrm>
              <a:off x="438150" y="1261242"/>
              <a:ext cx="1159640" cy="240298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18288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0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발주요청내역</a:t>
              </a:r>
              <a:endParaRPr lang="en-US" sz="10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5" name="Chevron"/>
            <p:cNvSpPr>
              <a:spLocks noChangeAspect="1"/>
            </p:cNvSpPr>
            <p:nvPr/>
          </p:nvSpPr>
          <p:spPr bwMode="auto">
            <a:xfrm rot="16200000">
              <a:off x="1452368" y="1355805"/>
              <a:ext cx="41796" cy="44664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6" name="Item"/>
            <p:cNvSpPr/>
            <p:nvPr/>
          </p:nvSpPr>
          <p:spPr>
            <a:xfrm>
              <a:off x="438150" y="1501541"/>
              <a:ext cx="1159640" cy="240298"/>
            </a:xfrm>
            <a:prstGeom prst="rect">
              <a:avLst/>
            </a:prstGeom>
            <a:grpFill/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18288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sz="10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발주완료내역</a:t>
              </a:r>
              <a:endParaRPr lang="en-US" sz="10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7" name="Chevron"/>
            <p:cNvSpPr>
              <a:spLocks noChangeAspect="1"/>
            </p:cNvSpPr>
            <p:nvPr/>
          </p:nvSpPr>
          <p:spPr bwMode="auto">
            <a:xfrm rot="16200000">
              <a:off x="1452367" y="1596104"/>
              <a:ext cx="41797" cy="44665"/>
            </a:xfrm>
            <a:custGeom>
              <a:avLst/>
              <a:gdLst>
                <a:gd name="T0" fmla="*/ 0 w 197"/>
                <a:gd name="T1" fmla="*/ 0 h 115"/>
                <a:gd name="T2" fmla="*/ 99 w 197"/>
                <a:gd name="T3" fmla="*/ 115 h 115"/>
                <a:gd name="T4" fmla="*/ 197 w 197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7" h="115">
                  <a:moveTo>
                    <a:pt x="0" y="0"/>
                  </a:moveTo>
                  <a:lnTo>
                    <a:pt x="99" y="115"/>
                  </a:lnTo>
                  <a:lnTo>
                    <a:pt x="197" y="0"/>
                  </a:lnTo>
                </a:path>
              </a:pathLst>
            </a:custGeom>
            <a:grp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48" name="Button"/>
          <p:cNvSpPr>
            <a:spLocks/>
          </p:cNvSpPr>
          <p:nvPr/>
        </p:nvSpPr>
        <p:spPr bwMode="auto">
          <a:xfrm>
            <a:off x="10381190" y="4085697"/>
            <a:ext cx="714375" cy="241300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승인취소</a:t>
            </a:r>
            <a:endParaRPr lang="en-US" sz="9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9" name="Panel"/>
          <p:cNvSpPr/>
          <p:nvPr/>
        </p:nvSpPr>
        <p:spPr>
          <a:xfrm>
            <a:off x="6166378" y="2228322"/>
            <a:ext cx="1000125" cy="642937"/>
          </a:xfrm>
          <a:prstGeom prst="rect">
            <a:avLst/>
          </a:prstGeom>
          <a:solidFill>
            <a:srgbClr val="FFFFFF"/>
          </a:solidFill>
          <a:ln w="6350">
            <a:solidFill>
              <a:srgbClr val="80808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3200" b="1" dirty="0" smtClean="0">
                <a:solidFill>
                  <a:schemeClr val="bg2"/>
                </a:solidFill>
                <a:cs typeface="Segoe UI" panose="020B0502040204020203" pitchFamily="34" charset="0"/>
              </a:rPr>
              <a:t>로고</a:t>
            </a:r>
            <a:endParaRPr lang="en-US" sz="32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0" name="Circle"/>
          <p:cNvSpPr>
            <a:spLocks/>
          </p:cNvSpPr>
          <p:nvPr/>
        </p:nvSpPr>
        <p:spPr bwMode="auto">
          <a:xfrm>
            <a:off x="7095065" y="3014134"/>
            <a:ext cx="642938" cy="500063"/>
          </a:xfrm>
          <a:custGeom>
            <a:avLst/>
            <a:gdLst>
              <a:gd name="T0" fmla="*/ 412289 w 8736"/>
              <a:gd name="T1" fmla="*/ 0 h 6239"/>
              <a:gd name="T2" fmla="*/ 632344 w 8736"/>
              <a:gd name="T3" fmla="*/ 215928 h 6239"/>
              <a:gd name="T4" fmla="*/ 534166 w 8736"/>
              <a:gd name="T5" fmla="*/ 414544 h 6239"/>
              <a:gd name="T6" fmla="*/ 173394 w 8736"/>
              <a:gd name="T7" fmla="*/ 447006 h 6239"/>
              <a:gd name="T8" fmla="*/ 30616 w 8736"/>
              <a:gd name="T9" fmla="*/ 210558 h 6239"/>
              <a:gd name="T10" fmla="*/ 153523 w 8736"/>
              <a:gd name="T11" fmla="*/ 101552 h 6239"/>
              <a:gd name="T12" fmla="*/ 506420 w 8736"/>
              <a:gd name="T13" fmla="*/ 127441 h 623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8736"/>
              <a:gd name="T22" fmla="*/ 0 h 6239"/>
              <a:gd name="T23" fmla="*/ 8736 w 8736"/>
              <a:gd name="T24" fmla="*/ 6239 h 623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8736" h="6239">
                <a:moveTo>
                  <a:pt x="5602" y="0"/>
                </a:moveTo>
                <a:cubicBezTo>
                  <a:pt x="7067" y="285"/>
                  <a:pt x="8381" y="1274"/>
                  <a:pt x="8592" y="2694"/>
                </a:cubicBezTo>
                <a:cubicBezTo>
                  <a:pt x="8736" y="3670"/>
                  <a:pt x="8201" y="4685"/>
                  <a:pt x="7258" y="5172"/>
                </a:cubicBezTo>
                <a:cubicBezTo>
                  <a:pt x="5706" y="5975"/>
                  <a:pt x="4086" y="6239"/>
                  <a:pt x="2356" y="5577"/>
                </a:cubicBezTo>
                <a:cubicBezTo>
                  <a:pt x="1311" y="5177"/>
                  <a:pt x="0" y="3732"/>
                  <a:pt x="416" y="2627"/>
                </a:cubicBezTo>
                <a:cubicBezTo>
                  <a:pt x="677" y="1933"/>
                  <a:pt x="1462" y="1530"/>
                  <a:pt x="2086" y="1267"/>
                </a:cubicBezTo>
                <a:cubicBezTo>
                  <a:pt x="3292" y="757"/>
                  <a:pt x="6055" y="433"/>
                  <a:pt x="6881" y="1590"/>
                </a:cubicBezTo>
              </a:path>
            </a:pathLst>
          </a:custGeom>
          <a:noFill/>
          <a:ln w="38100" cap="rnd">
            <a:solidFill>
              <a:srgbClr val="002060"/>
            </a:solidFill>
            <a:round/>
            <a:headEnd/>
            <a:tailEnd/>
          </a:ln>
        </p:spPr>
        <p:txBody>
          <a:bodyPr anchor="ctr"/>
          <a:lstStyle/>
          <a:p>
            <a:pPr algn="ctr" latinLnBrk="0"/>
            <a:r>
              <a:rPr lang="en-US" altLang="ko-KR">
                <a:solidFill>
                  <a:srgbClr val="002060"/>
                </a:solidFill>
                <a:latin typeface="Segoe Print" pitchFamily="2" charset="0"/>
              </a:rPr>
              <a:t>12</a:t>
            </a:r>
          </a:p>
        </p:txBody>
      </p:sp>
      <p:sp>
        <p:nvSpPr>
          <p:cNvPr id="251" name="Circle"/>
          <p:cNvSpPr>
            <a:spLocks/>
          </p:cNvSpPr>
          <p:nvPr/>
        </p:nvSpPr>
        <p:spPr bwMode="auto">
          <a:xfrm>
            <a:off x="7095065" y="3442759"/>
            <a:ext cx="642938" cy="500063"/>
          </a:xfrm>
          <a:custGeom>
            <a:avLst/>
            <a:gdLst>
              <a:gd name="T0" fmla="*/ 412289 w 8736"/>
              <a:gd name="T1" fmla="*/ 0 h 6239"/>
              <a:gd name="T2" fmla="*/ 632344 w 8736"/>
              <a:gd name="T3" fmla="*/ 215928 h 6239"/>
              <a:gd name="T4" fmla="*/ 534166 w 8736"/>
              <a:gd name="T5" fmla="*/ 414544 h 6239"/>
              <a:gd name="T6" fmla="*/ 173394 w 8736"/>
              <a:gd name="T7" fmla="*/ 447006 h 6239"/>
              <a:gd name="T8" fmla="*/ 30616 w 8736"/>
              <a:gd name="T9" fmla="*/ 210558 h 6239"/>
              <a:gd name="T10" fmla="*/ 153523 w 8736"/>
              <a:gd name="T11" fmla="*/ 101552 h 6239"/>
              <a:gd name="T12" fmla="*/ 506420 w 8736"/>
              <a:gd name="T13" fmla="*/ 127441 h 623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8736"/>
              <a:gd name="T22" fmla="*/ 0 h 6239"/>
              <a:gd name="T23" fmla="*/ 8736 w 8736"/>
              <a:gd name="T24" fmla="*/ 6239 h 623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8736" h="6239">
                <a:moveTo>
                  <a:pt x="5602" y="0"/>
                </a:moveTo>
                <a:cubicBezTo>
                  <a:pt x="7067" y="285"/>
                  <a:pt x="8381" y="1274"/>
                  <a:pt x="8592" y="2694"/>
                </a:cubicBezTo>
                <a:cubicBezTo>
                  <a:pt x="8736" y="3670"/>
                  <a:pt x="8201" y="4685"/>
                  <a:pt x="7258" y="5172"/>
                </a:cubicBezTo>
                <a:cubicBezTo>
                  <a:pt x="5706" y="5975"/>
                  <a:pt x="4086" y="6239"/>
                  <a:pt x="2356" y="5577"/>
                </a:cubicBezTo>
                <a:cubicBezTo>
                  <a:pt x="1311" y="5177"/>
                  <a:pt x="0" y="3732"/>
                  <a:pt x="416" y="2627"/>
                </a:cubicBezTo>
                <a:cubicBezTo>
                  <a:pt x="677" y="1933"/>
                  <a:pt x="1462" y="1530"/>
                  <a:pt x="2086" y="1267"/>
                </a:cubicBezTo>
                <a:cubicBezTo>
                  <a:pt x="3292" y="757"/>
                  <a:pt x="6055" y="433"/>
                  <a:pt x="6881" y="1590"/>
                </a:cubicBezTo>
              </a:path>
            </a:pathLst>
          </a:custGeom>
          <a:noFill/>
          <a:ln w="38100" cap="rnd">
            <a:solidFill>
              <a:srgbClr val="002060"/>
            </a:solidFill>
            <a:round/>
            <a:headEnd/>
            <a:tailEnd/>
          </a:ln>
        </p:spPr>
        <p:txBody>
          <a:bodyPr anchor="ctr"/>
          <a:lstStyle/>
          <a:p>
            <a:pPr algn="ctr" latinLnBrk="0"/>
            <a:r>
              <a:rPr lang="en-US" altLang="ko-KR">
                <a:solidFill>
                  <a:srgbClr val="002060"/>
                </a:solidFill>
                <a:latin typeface="Segoe Print" pitchFamily="2" charset="0"/>
              </a:rPr>
              <a:t>13</a:t>
            </a:r>
          </a:p>
        </p:txBody>
      </p:sp>
      <p:graphicFrame>
        <p:nvGraphicFramePr>
          <p:cNvPr id="252" name="표 251"/>
          <p:cNvGraphicFramePr>
            <a:graphicFrameLocks noGrp="1"/>
          </p:cNvGraphicFramePr>
          <p:nvPr/>
        </p:nvGraphicFramePr>
        <p:xfrm>
          <a:off x="8023753" y="3799947"/>
          <a:ext cx="1922146" cy="1371600"/>
        </p:xfrm>
        <a:graphic>
          <a:graphicData uri="http://schemas.openxmlformats.org/drawingml/2006/table">
            <a:tbl>
              <a:tblPr firstRow="1" bandRow="1"/>
              <a:tblGrid>
                <a:gridCol w="1000131"/>
                <a:gridCol w="922015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 noProof="1" smtClean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매장</a:t>
                      </a:r>
                      <a:r>
                        <a:rPr lang="en-US" altLang="ko-KR" sz="1200" b="1" noProof="1" smtClean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ID</a:t>
                      </a:r>
                      <a:endParaRPr lang="en-US" sz="1200" b="1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 noProof="1" smtClean="0">
                          <a:solidFill>
                            <a:srgbClr val="5F5F5F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매장명</a:t>
                      </a:r>
                      <a:endParaRPr lang="en-US" sz="1200" b="1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noProof="1">
                        <a:solidFill>
                          <a:srgbClr val="5F5F5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53" name="Zoom In"/>
          <p:cNvSpPr>
            <a:spLocks noChangeAspect="1" noEditPoints="1"/>
          </p:cNvSpPr>
          <p:nvPr/>
        </p:nvSpPr>
        <p:spPr bwMode="auto">
          <a:xfrm>
            <a:off x="10024003" y="4085697"/>
            <a:ext cx="214312" cy="217487"/>
          </a:xfrm>
          <a:custGeom>
            <a:avLst/>
            <a:gdLst>
              <a:gd name="T0" fmla="*/ 85051 w 572"/>
              <a:gd name="T1" fmla="*/ 0 h 585"/>
              <a:gd name="T2" fmla="*/ 0 w 572"/>
              <a:gd name="T3" fmla="*/ 84106 h 585"/>
              <a:gd name="T4" fmla="*/ 85051 w 572"/>
              <a:gd name="T5" fmla="*/ 167842 h 585"/>
              <a:gd name="T6" fmla="*/ 134883 w 572"/>
              <a:gd name="T7" fmla="*/ 151910 h 585"/>
              <a:gd name="T8" fmla="*/ 200451 w 572"/>
              <a:gd name="T9" fmla="*/ 216749 h 585"/>
              <a:gd name="T10" fmla="*/ 214314 w 572"/>
              <a:gd name="T11" fmla="*/ 203040 h 585"/>
              <a:gd name="T12" fmla="*/ 149495 w 572"/>
              <a:gd name="T13" fmla="*/ 138571 h 585"/>
              <a:gd name="T14" fmla="*/ 170102 w 572"/>
              <a:gd name="T15" fmla="*/ 84106 h 585"/>
              <a:gd name="T16" fmla="*/ 85051 w 572"/>
              <a:gd name="T17" fmla="*/ 0 h 585"/>
              <a:gd name="T18" fmla="*/ 85051 w 572"/>
              <a:gd name="T19" fmla="*/ 10004 h 585"/>
              <a:gd name="T20" fmla="*/ 159986 w 572"/>
              <a:gd name="T21" fmla="*/ 84106 h 585"/>
              <a:gd name="T22" fmla="*/ 85051 w 572"/>
              <a:gd name="T23" fmla="*/ 158208 h 585"/>
              <a:gd name="T24" fmla="*/ 10116 w 572"/>
              <a:gd name="T25" fmla="*/ 84106 h 585"/>
              <a:gd name="T26" fmla="*/ 85051 w 572"/>
              <a:gd name="T27" fmla="*/ 10004 h 585"/>
              <a:gd name="T28" fmla="*/ 80180 w 572"/>
              <a:gd name="T29" fmla="*/ 44461 h 585"/>
              <a:gd name="T30" fmla="*/ 80180 w 572"/>
              <a:gd name="T31" fmla="*/ 78919 h 585"/>
              <a:gd name="T32" fmla="*/ 44961 w 572"/>
              <a:gd name="T33" fmla="*/ 78919 h 585"/>
              <a:gd name="T34" fmla="*/ 44961 w 572"/>
              <a:gd name="T35" fmla="*/ 88923 h 585"/>
              <a:gd name="T36" fmla="*/ 80180 w 572"/>
              <a:gd name="T37" fmla="*/ 88923 h 585"/>
              <a:gd name="T38" fmla="*/ 80180 w 572"/>
              <a:gd name="T39" fmla="*/ 123380 h 585"/>
              <a:gd name="T40" fmla="*/ 89922 w 572"/>
              <a:gd name="T41" fmla="*/ 123380 h 585"/>
              <a:gd name="T42" fmla="*/ 89922 w 572"/>
              <a:gd name="T43" fmla="*/ 88923 h 585"/>
              <a:gd name="T44" fmla="*/ 125141 w 572"/>
              <a:gd name="T45" fmla="*/ 88923 h 585"/>
              <a:gd name="T46" fmla="*/ 125141 w 572"/>
              <a:gd name="T47" fmla="*/ 78919 h 585"/>
              <a:gd name="T48" fmla="*/ 89922 w 572"/>
              <a:gd name="T49" fmla="*/ 78919 h 585"/>
              <a:gd name="T50" fmla="*/ 89922 w 572"/>
              <a:gd name="T51" fmla="*/ 44461 h 585"/>
              <a:gd name="T52" fmla="*/ 80180 w 572"/>
              <a:gd name="T53" fmla="*/ 44461 h 585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w 572"/>
              <a:gd name="T82" fmla="*/ 0 h 585"/>
              <a:gd name="T83" fmla="*/ 572 w 572"/>
              <a:gd name="T84" fmla="*/ 585 h 585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T81" t="T82" r="T83" b="T84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7" y="453"/>
                  <a:pt x="322" y="437"/>
                  <a:pt x="360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4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  <a:moveTo>
                  <a:pt x="214" y="120"/>
                </a:moveTo>
                <a:lnTo>
                  <a:pt x="214" y="213"/>
                </a:lnTo>
                <a:lnTo>
                  <a:pt x="120" y="213"/>
                </a:lnTo>
                <a:lnTo>
                  <a:pt x="120" y="240"/>
                </a:lnTo>
                <a:lnTo>
                  <a:pt x="214" y="240"/>
                </a:lnTo>
                <a:lnTo>
                  <a:pt x="214" y="333"/>
                </a:lnTo>
                <a:lnTo>
                  <a:pt x="240" y="333"/>
                </a:lnTo>
                <a:lnTo>
                  <a:pt x="240" y="240"/>
                </a:lnTo>
                <a:lnTo>
                  <a:pt x="334" y="240"/>
                </a:lnTo>
                <a:lnTo>
                  <a:pt x="334" y="213"/>
                </a:lnTo>
                <a:lnTo>
                  <a:pt x="240" y="213"/>
                </a:lnTo>
                <a:lnTo>
                  <a:pt x="240" y="120"/>
                </a:lnTo>
                <a:lnTo>
                  <a:pt x="214" y="12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latinLnBrk="0"/>
            <a:endParaRPr lang="en-US" altLang="ko-KR" sz="900"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254" name="Zoom In"/>
          <p:cNvSpPr>
            <a:spLocks noChangeAspect="1" noEditPoints="1"/>
          </p:cNvSpPr>
          <p:nvPr/>
        </p:nvSpPr>
        <p:spPr bwMode="auto">
          <a:xfrm>
            <a:off x="10024003" y="4371447"/>
            <a:ext cx="214312" cy="217487"/>
          </a:xfrm>
          <a:custGeom>
            <a:avLst/>
            <a:gdLst>
              <a:gd name="T0" fmla="*/ 85051 w 572"/>
              <a:gd name="T1" fmla="*/ 0 h 585"/>
              <a:gd name="T2" fmla="*/ 0 w 572"/>
              <a:gd name="T3" fmla="*/ 84106 h 585"/>
              <a:gd name="T4" fmla="*/ 85051 w 572"/>
              <a:gd name="T5" fmla="*/ 167842 h 585"/>
              <a:gd name="T6" fmla="*/ 134883 w 572"/>
              <a:gd name="T7" fmla="*/ 151910 h 585"/>
              <a:gd name="T8" fmla="*/ 200451 w 572"/>
              <a:gd name="T9" fmla="*/ 216749 h 585"/>
              <a:gd name="T10" fmla="*/ 214314 w 572"/>
              <a:gd name="T11" fmla="*/ 203040 h 585"/>
              <a:gd name="T12" fmla="*/ 149495 w 572"/>
              <a:gd name="T13" fmla="*/ 138571 h 585"/>
              <a:gd name="T14" fmla="*/ 170102 w 572"/>
              <a:gd name="T15" fmla="*/ 84106 h 585"/>
              <a:gd name="T16" fmla="*/ 85051 w 572"/>
              <a:gd name="T17" fmla="*/ 0 h 585"/>
              <a:gd name="T18" fmla="*/ 85051 w 572"/>
              <a:gd name="T19" fmla="*/ 10004 h 585"/>
              <a:gd name="T20" fmla="*/ 159986 w 572"/>
              <a:gd name="T21" fmla="*/ 84106 h 585"/>
              <a:gd name="T22" fmla="*/ 85051 w 572"/>
              <a:gd name="T23" fmla="*/ 158208 h 585"/>
              <a:gd name="T24" fmla="*/ 10116 w 572"/>
              <a:gd name="T25" fmla="*/ 84106 h 585"/>
              <a:gd name="T26" fmla="*/ 85051 w 572"/>
              <a:gd name="T27" fmla="*/ 10004 h 585"/>
              <a:gd name="T28" fmla="*/ 80180 w 572"/>
              <a:gd name="T29" fmla="*/ 44461 h 585"/>
              <a:gd name="T30" fmla="*/ 80180 w 572"/>
              <a:gd name="T31" fmla="*/ 78919 h 585"/>
              <a:gd name="T32" fmla="*/ 44961 w 572"/>
              <a:gd name="T33" fmla="*/ 78919 h 585"/>
              <a:gd name="T34" fmla="*/ 44961 w 572"/>
              <a:gd name="T35" fmla="*/ 88923 h 585"/>
              <a:gd name="T36" fmla="*/ 80180 w 572"/>
              <a:gd name="T37" fmla="*/ 88923 h 585"/>
              <a:gd name="T38" fmla="*/ 80180 w 572"/>
              <a:gd name="T39" fmla="*/ 123380 h 585"/>
              <a:gd name="T40" fmla="*/ 89922 w 572"/>
              <a:gd name="T41" fmla="*/ 123380 h 585"/>
              <a:gd name="T42" fmla="*/ 89922 w 572"/>
              <a:gd name="T43" fmla="*/ 88923 h 585"/>
              <a:gd name="T44" fmla="*/ 125141 w 572"/>
              <a:gd name="T45" fmla="*/ 88923 h 585"/>
              <a:gd name="T46" fmla="*/ 125141 w 572"/>
              <a:gd name="T47" fmla="*/ 78919 h 585"/>
              <a:gd name="T48" fmla="*/ 89922 w 572"/>
              <a:gd name="T49" fmla="*/ 78919 h 585"/>
              <a:gd name="T50" fmla="*/ 89922 w 572"/>
              <a:gd name="T51" fmla="*/ 44461 h 585"/>
              <a:gd name="T52" fmla="*/ 80180 w 572"/>
              <a:gd name="T53" fmla="*/ 44461 h 585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w 572"/>
              <a:gd name="T82" fmla="*/ 0 h 585"/>
              <a:gd name="T83" fmla="*/ 572 w 572"/>
              <a:gd name="T84" fmla="*/ 585 h 585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T81" t="T82" r="T83" b="T84"/>
            <a:pathLst>
              <a:path w="572" h="585">
                <a:moveTo>
                  <a:pt x="227" y="0"/>
                </a:moveTo>
                <a:cubicBezTo>
                  <a:pt x="102" y="0"/>
                  <a:pt x="0" y="102"/>
                  <a:pt x="0" y="227"/>
                </a:cubicBezTo>
                <a:cubicBezTo>
                  <a:pt x="0" y="352"/>
                  <a:pt x="102" y="453"/>
                  <a:pt x="227" y="453"/>
                </a:cubicBezTo>
                <a:cubicBezTo>
                  <a:pt x="277" y="453"/>
                  <a:pt x="322" y="437"/>
                  <a:pt x="360" y="410"/>
                </a:cubicBezTo>
                <a:lnTo>
                  <a:pt x="535" y="585"/>
                </a:lnTo>
                <a:lnTo>
                  <a:pt x="572" y="548"/>
                </a:lnTo>
                <a:lnTo>
                  <a:pt x="399" y="374"/>
                </a:lnTo>
                <a:cubicBezTo>
                  <a:pt x="433" y="334"/>
                  <a:pt x="454" y="283"/>
                  <a:pt x="454" y="227"/>
                </a:cubicBezTo>
                <a:cubicBezTo>
                  <a:pt x="454" y="102"/>
                  <a:pt x="352" y="0"/>
                  <a:pt x="227" y="0"/>
                </a:cubicBezTo>
                <a:close/>
                <a:moveTo>
                  <a:pt x="227" y="27"/>
                </a:moveTo>
                <a:cubicBezTo>
                  <a:pt x="338" y="27"/>
                  <a:pt x="427" y="116"/>
                  <a:pt x="427" y="227"/>
                </a:cubicBezTo>
                <a:cubicBezTo>
                  <a:pt x="427" y="337"/>
                  <a:pt x="338" y="427"/>
                  <a:pt x="227" y="427"/>
                </a:cubicBezTo>
                <a:cubicBezTo>
                  <a:pt x="116" y="427"/>
                  <a:pt x="27" y="337"/>
                  <a:pt x="27" y="227"/>
                </a:cubicBezTo>
                <a:cubicBezTo>
                  <a:pt x="27" y="116"/>
                  <a:pt x="116" y="27"/>
                  <a:pt x="227" y="27"/>
                </a:cubicBezTo>
                <a:close/>
                <a:moveTo>
                  <a:pt x="214" y="120"/>
                </a:moveTo>
                <a:lnTo>
                  <a:pt x="214" y="213"/>
                </a:lnTo>
                <a:lnTo>
                  <a:pt x="120" y="213"/>
                </a:lnTo>
                <a:lnTo>
                  <a:pt x="120" y="240"/>
                </a:lnTo>
                <a:lnTo>
                  <a:pt x="214" y="240"/>
                </a:lnTo>
                <a:lnTo>
                  <a:pt x="214" y="333"/>
                </a:lnTo>
                <a:lnTo>
                  <a:pt x="240" y="333"/>
                </a:lnTo>
                <a:lnTo>
                  <a:pt x="240" y="240"/>
                </a:lnTo>
                <a:lnTo>
                  <a:pt x="334" y="240"/>
                </a:lnTo>
                <a:lnTo>
                  <a:pt x="334" y="213"/>
                </a:lnTo>
                <a:lnTo>
                  <a:pt x="240" y="213"/>
                </a:lnTo>
                <a:lnTo>
                  <a:pt x="240" y="120"/>
                </a:lnTo>
                <a:lnTo>
                  <a:pt x="214" y="12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latinLnBrk="0"/>
            <a:endParaRPr lang="en-US" altLang="ko-KR" sz="900"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255" name="Button"/>
          <p:cNvSpPr>
            <a:spLocks/>
          </p:cNvSpPr>
          <p:nvPr/>
        </p:nvSpPr>
        <p:spPr bwMode="auto">
          <a:xfrm>
            <a:off x="10381190" y="4371447"/>
            <a:ext cx="714375" cy="241300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승인취소</a:t>
            </a:r>
            <a:endParaRPr lang="en-US" sz="900" dirty="0" smtClean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11" name="Browser"/>
          <p:cNvGrpSpPr>
            <a:grpSpLocks/>
          </p:cNvGrpSpPr>
          <p:nvPr>
            <p:custDataLst>
              <p:tags r:id="rId9"/>
            </p:custDataLst>
          </p:nvPr>
        </p:nvGrpSpPr>
        <p:grpSpPr bwMode="auto">
          <a:xfrm>
            <a:off x="5456765" y="4214813"/>
            <a:ext cx="2359025" cy="2214562"/>
            <a:chOff x="595682" y="1261242"/>
            <a:chExt cx="6668464" cy="4352546"/>
          </a:xfrm>
        </p:grpSpPr>
        <p:sp>
          <p:nvSpPr>
            <p:cNvPr id="212" name="Window Body"/>
            <p:cNvSpPr/>
            <p:nvPr>
              <p:custDataLst>
                <p:tags r:id="rId10"/>
              </p:custDataLst>
            </p:nvPr>
          </p:nvSpPr>
          <p:spPr>
            <a:xfrm>
              <a:off x="595682" y="2278396"/>
              <a:ext cx="6668464" cy="3335392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altLang="ko-KR" sz="1200" b="1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altLang="ko-KR" sz="1200" b="1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altLang="ko-KR" sz="1200" b="1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altLang="ko-KR" sz="1200" b="1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r>
                <a:rPr lang="en-US" altLang="ko-KR" sz="1200" b="1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  </a:t>
              </a:r>
              <a:r>
                <a:rPr lang="ko-KR" altLang="en-US" sz="1200" b="1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발주 상세 내역</a:t>
              </a:r>
              <a:endParaRPr lang="en-US" altLang="ko-KR" sz="1200" b="1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r>
                <a:rPr lang="ko-KR" altLang="en-US" sz="12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상품번호 상품명 수량 가격</a:t>
              </a:r>
              <a:endParaRPr lang="en-US" altLang="ko-KR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r>
                <a:rPr lang="en-US" sz="12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	</a:t>
              </a:r>
              <a:r>
                <a:rPr lang="en-US" altLang="ko-KR" sz="12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·</a:t>
              </a:r>
            </a:p>
            <a:p>
              <a:pPr>
                <a:defRPr/>
              </a:pPr>
              <a:r>
                <a:rPr lang="en-US" sz="12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	</a:t>
              </a:r>
              <a:r>
                <a:rPr lang="en-US" altLang="ko-KR" sz="12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·</a:t>
              </a:r>
            </a:p>
            <a:p>
              <a:pPr>
                <a:defRPr/>
              </a:pPr>
              <a:r>
                <a:rPr lang="en-US" altLang="ko-KR" sz="12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	·</a:t>
              </a:r>
            </a:p>
            <a:p>
              <a:pPr>
                <a:defRPr/>
              </a:pPr>
              <a:endParaRPr lang="en-US" altLang="ko-KR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r>
                <a:rPr lang="ko-KR" altLang="en-US" sz="12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합계 </a:t>
              </a:r>
              <a:r>
                <a:rPr lang="en-US" altLang="ko-KR" sz="12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: </a:t>
              </a:r>
              <a:r>
                <a:rPr lang="ko-KR" altLang="en-US" sz="1200" u="sng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        </a:t>
              </a:r>
              <a:r>
                <a:rPr lang="ko-KR" altLang="en-US" sz="12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원</a:t>
              </a:r>
              <a:endParaRPr lang="en-US" sz="1200" u="sng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sz="12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defRPr/>
              </a:pPr>
              <a:endParaRPr lang="en-US" sz="12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4" name="Menu Button"/>
            <p:cNvSpPr>
              <a:spLocks noChangeAspect="1"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6695211" y="1846831"/>
              <a:ext cx="356889" cy="214603"/>
            </a:xfrm>
            <a:custGeom>
              <a:avLst/>
              <a:gdLst>
                <a:gd name="T0" fmla="*/ 0 w 415"/>
                <a:gd name="T1" fmla="*/ 214603 h 309"/>
                <a:gd name="T2" fmla="*/ 356889 w 415"/>
                <a:gd name="T3" fmla="*/ 214603 h 309"/>
                <a:gd name="T4" fmla="*/ 0 w 415"/>
                <a:gd name="T5" fmla="*/ 107649 h 309"/>
                <a:gd name="T6" fmla="*/ 356889 w 415"/>
                <a:gd name="T7" fmla="*/ 107649 h 309"/>
                <a:gd name="T8" fmla="*/ 0 w 415"/>
                <a:gd name="T9" fmla="*/ 0 h 309"/>
                <a:gd name="T10" fmla="*/ 356889 w 415"/>
                <a:gd name="T11" fmla="*/ 0 h 30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15"/>
                <a:gd name="T19" fmla="*/ 0 h 309"/>
                <a:gd name="T20" fmla="*/ 415 w 415"/>
                <a:gd name="T21" fmla="*/ 309 h 30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15" h="309">
                  <a:moveTo>
                    <a:pt x="0" y="309"/>
                  </a:moveTo>
                  <a:lnTo>
                    <a:pt x="415" y="309"/>
                  </a:lnTo>
                  <a:moveTo>
                    <a:pt x="0" y="155"/>
                  </a:moveTo>
                  <a:lnTo>
                    <a:pt x="415" y="155"/>
                  </a:lnTo>
                  <a:moveTo>
                    <a:pt x="0" y="0"/>
                  </a:moveTo>
                  <a:lnTo>
                    <a:pt x="415" y="0"/>
                  </a:lnTo>
                </a:path>
              </a:pathLst>
            </a:custGeom>
            <a:noFill/>
            <a:ln w="6350">
              <a:solidFill>
                <a:srgbClr val="808080"/>
              </a:solidFill>
              <a:miter lim="800000"/>
              <a:headEnd/>
              <a:tailEnd/>
            </a:ln>
          </p:spPr>
          <p:txBody>
            <a:bodyPr/>
            <a:lstStyle/>
            <a:p>
              <a:pPr latinLnBrk="0"/>
              <a:endParaRPr lang="en-US" altLang="ko-KR" sz="1800">
                <a:solidFill>
                  <a:srgbClr val="5F5F5F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sp>
          <p:nvSpPr>
            <p:cNvPr id="215" name="Close Button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6759787" y="1396894"/>
              <a:ext cx="235395" cy="181356"/>
            </a:xfrm>
            <a:custGeom>
              <a:avLst/>
              <a:gdLst>
                <a:gd name="T0" fmla="*/ 235395 w 254"/>
                <a:gd name="T1" fmla="*/ 0 h 254"/>
                <a:gd name="T2" fmla="*/ 0 w 254"/>
                <a:gd name="T3" fmla="*/ 181356 h 254"/>
                <a:gd name="T4" fmla="*/ 0 w 254"/>
                <a:gd name="T5" fmla="*/ 0 h 254"/>
                <a:gd name="T6" fmla="*/ 235395 w 254"/>
                <a:gd name="T7" fmla="*/ 181356 h 25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54"/>
                <a:gd name="T13" fmla="*/ 0 h 254"/>
                <a:gd name="T14" fmla="*/ 254 w 254"/>
                <a:gd name="T15" fmla="*/ 254 h 25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>
              <a:solidFill>
                <a:srgbClr val="808080"/>
              </a:solidFill>
              <a:miter lim="800000"/>
              <a:headEnd/>
              <a:tailEnd/>
            </a:ln>
          </p:spPr>
          <p:txBody>
            <a:bodyPr/>
            <a:lstStyle/>
            <a:p>
              <a:pPr latinLnBrk="0"/>
              <a:endParaRPr lang="en-US" altLang="ko-KR" sz="1800">
                <a:solidFill>
                  <a:srgbClr val="5F5F5F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sp>
          <p:nvSpPr>
            <p:cNvPr id="216" name="Address Box"/>
            <p:cNvSpPr/>
            <p:nvPr>
              <p:custDataLst>
                <p:tags r:id="rId13"/>
              </p:custDataLst>
            </p:nvPr>
          </p:nvSpPr>
          <p:spPr>
            <a:xfrm>
              <a:off x="2754184" y="1729258"/>
              <a:ext cx="3729133" cy="4524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37744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sz="900" noProof="1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www.example.com</a:t>
              </a:r>
              <a:endParaRPr lang="en-US" sz="900" noProof="1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7" name="Document Icon"/>
            <p:cNvSpPr>
              <a:spLocks noChangeAspect="1"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2937205" y="1827187"/>
              <a:ext cx="224009" cy="253895"/>
            </a:xfrm>
            <a:custGeom>
              <a:avLst/>
              <a:gdLst>
                <a:gd name="T0" fmla="*/ 131821 w 260"/>
                <a:gd name="T1" fmla="*/ 4843 h 367"/>
                <a:gd name="T2" fmla="*/ 131821 w 260"/>
                <a:gd name="T3" fmla="*/ 74716 h 367"/>
                <a:gd name="T4" fmla="*/ 217978 w 260"/>
                <a:gd name="T5" fmla="*/ 74716 h 367"/>
                <a:gd name="T6" fmla="*/ 0 w 260"/>
                <a:gd name="T7" fmla="*/ 0 h 367"/>
                <a:gd name="T8" fmla="*/ 0 w 260"/>
                <a:gd name="T9" fmla="*/ 253895 h 367"/>
                <a:gd name="T10" fmla="*/ 224009 w 260"/>
                <a:gd name="T11" fmla="*/ 253895 h 367"/>
                <a:gd name="T12" fmla="*/ 224009 w 260"/>
                <a:gd name="T13" fmla="*/ 69181 h 367"/>
                <a:gd name="T14" fmla="*/ 138713 w 260"/>
                <a:gd name="T15" fmla="*/ 692 h 367"/>
                <a:gd name="T16" fmla="*/ 0 w 260"/>
                <a:gd name="T17" fmla="*/ 0 h 36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60"/>
                <a:gd name="T28" fmla="*/ 0 h 367"/>
                <a:gd name="T29" fmla="*/ 260 w 260"/>
                <a:gd name="T30" fmla="*/ 367 h 36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60" h="367">
                  <a:moveTo>
                    <a:pt x="153" y="7"/>
                  </a:moveTo>
                  <a:lnTo>
                    <a:pt x="153" y="108"/>
                  </a:lnTo>
                  <a:lnTo>
                    <a:pt x="253" y="108"/>
                  </a:lnTo>
                  <a:moveTo>
                    <a:pt x="0" y="0"/>
                  </a:moveTo>
                  <a:lnTo>
                    <a:pt x="0" y="367"/>
                  </a:lnTo>
                  <a:lnTo>
                    <a:pt x="260" y="367"/>
                  </a:lnTo>
                  <a:lnTo>
                    <a:pt x="260" y="100"/>
                  </a:lnTo>
                  <a:lnTo>
                    <a:pt x="161" y="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rgbClr val="808080"/>
              </a:solidFill>
              <a:miter lim="800000"/>
              <a:headEnd/>
              <a:tailEnd/>
            </a:ln>
          </p:spPr>
          <p:txBody>
            <a:bodyPr/>
            <a:lstStyle/>
            <a:p>
              <a:pPr latinLnBrk="0"/>
              <a:endParaRPr lang="en-US" altLang="ko-KR" sz="1800">
                <a:solidFill>
                  <a:srgbClr val="5F5F5F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grpSp>
          <p:nvGrpSpPr>
            <p:cNvPr id="218" name="Navigation Buttons"/>
            <p:cNvGrpSpPr>
              <a:grpSpLocks/>
            </p:cNvGrpSpPr>
            <p:nvPr/>
          </p:nvGrpSpPr>
          <p:grpSpPr bwMode="auto">
            <a:xfrm>
              <a:off x="896824" y="1789401"/>
              <a:ext cx="1533891" cy="329458"/>
              <a:chOff x="896824" y="1789401"/>
              <a:chExt cx="1533891" cy="329458"/>
            </a:xfrm>
          </p:grpSpPr>
          <p:sp>
            <p:nvSpPr>
              <p:cNvPr id="219" name="Back Button"/>
              <p:cNvSpPr>
                <a:spLocks noChangeAspect="1" noEditPoint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896824" y="1839275"/>
                <a:ext cx="364489" cy="229711"/>
              </a:xfrm>
              <a:custGeom>
                <a:avLst/>
                <a:gdLst>
                  <a:gd name="T0" fmla="*/ 137007 w 423"/>
                  <a:gd name="T1" fmla="*/ 229711 h 332"/>
                  <a:gd name="T2" fmla="*/ 0 w 423"/>
                  <a:gd name="T3" fmla="*/ 114856 h 332"/>
                  <a:gd name="T4" fmla="*/ 137007 w 423"/>
                  <a:gd name="T5" fmla="*/ 0 h 332"/>
                  <a:gd name="T6" fmla="*/ 12925 w 423"/>
                  <a:gd name="T7" fmla="*/ 114856 h 332"/>
                  <a:gd name="T8" fmla="*/ 364489 w 423"/>
                  <a:gd name="T9" fmla="*/ 114856 h 3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23"/>
                  <a:gd name="T16" fmla="*/ 0 h 332"/>
                  <a:gd name="T17" fmla="*/ 423 w 423"/>
                  <a:gd name="T18" fmla="*/ 332 h 3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23" h="332">
                    <a:moveTo>
                      <a:pt x="159" y="332"/>
                    </a:moveTo>
                    <a:lnTo>
                      <a:pt x="0" y="166"/>
                    </a:lnTo>
                    <a:lnTo>
                      <a:pt x="159" y="0"/>
                    </a:lnTo>
                    <a:moveTo>
                      <a:pt x="15" y="166"/>
                    </a:moveTo>
                    <a:lnTo>
                      <a:pt x="423" y="166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latinLnBrk="0"/>
                <a:endParaRPr lang="en-US" altLang="ko-KR" sz="1800">
                  <a:solidFill>
                    <a:srgbClr val="5F5F5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0" name="Forward Button"/>
              <p:cNvSpPr>
                <a:spLocks noChangeAspect="1" noEditPoint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1473930" y="1839277"/>
                <a:ext cx="364489" cy="229714"/>
              </a:xfrm>
              <a:custGeom>
                <a:avLst/>
                <a:gdLst>
                  <a:gd name="T0" fmla="*/ 228344 w 423"/>
                  <a:gd name="T1" fmla="*/ 0 h 332"/>
                  <a:gd name="T2" fmla="*/ 364489 w 423"/>
                  <a:gd name="T3" fmla="*/ 114857 h 332"/>
                  <a:gd name="T4" fmla="*/ 228344 w 423"/>
                  <a:gd name="T5" fmla="*/ 229714 h 332"/>
                  <a:gd name="T6" fmla="*/ 351564 w 423"/>
                  <a:gd name="T7" fmla="*/ 114857 h 332"/>
                  <a:gd name="T8" fmla="*/ 0 w 423"/>
                  <a:gd name="T9" fmla="*/ 114857 h 3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23"/>
                  <a:gd name="T16" fmla="*/ 0 h 332"/>
                  <a:gd name="T17" fmla="*/ 423 w 423"/>
                  <a:gd name="T18" fmla="*/ 332 h 3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23" h="332">
                    <a:moveTo>
                      <a:pt x="265" y="0"/>
                    </a:moveTo>
                    <a:lnTo>
                      <a:pt x="423" y="166"/>
                    </a:lnTo>
                    <a:lnTo>
                      <a:pt x="265" y="332"/>
                    </a:lnTo>
                    <a:moveTo>
                      <a:pt x="408" y="166"/>
                    </a:moveTo>
                    <a:lnTo>
                      <a:pt x="0" y="166"/>
                    </a:lnTo>
                  </a:path>
                </a:pathLst>
              </a:custGeom>
              <a:noFill/>
              <a:ln w="6350" cap="sq">
                <a:solidFill>
                  <a:srgbClr val="80808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latinLnBrk="0"/>
                <a:endParaRPr lang="en-US" altLang="ko-KR" sz="1800">
                  <a:solidFill>
                    <a:srgbClr val="5F5F5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1" name="Reload Button"/>
              <p:cNvSpPr>
                <a:spLocks noChangeAspect="1" noEditPoint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2051041" y="1789401"/>
                <a:ext cx="379674" cy="329458"/>
              </a:xfrm>
              <a:custGeom>
                <a:avLst/>
                <a:gdLst>
                  <a:gd name="T0" fmla="*/ 379674 w 441"/>
                  <a:gd name="T1" fmla="*/ 4865 h 474"/>
                  <a:gd name="T2" fmla="*/ 379674 w 441"/>
                  <a:gd name="T3" fmla="*/ 100089 h 474"/>
                  <a:gd name="T4" fmla="*/ 254838 w 441"/>
                  <a:gd name="T5" fmla="*/ 100089 h 474"/>
                  <a:gd name="T6" fmla="*/ 377091 w 441"/>
                  <a:gd name="T7" fmla="*/ 214773 h 474"/>
                  <a:gd name="T8" fmla="*/ 142916 w 441"/>
                  <a:gd name="T9" fmla="*/ 301656 h 474"/>
                  <a:gd name="T10" fmla="*/ 35298 w 441"/>
                  <a:gd name="T11" fmla="*/ 112600 h 474"/>
                  <a:gd name="T12" fmla="*/ 269474 w 441"/>
                  <a:gd name="T13" fmla="*/ 25717 h 474"/>
                  <a:gd name="T14" fmla="*/ 368482 w 441"/>
                  <a:gd name="T15" fmla="*/ 96613 h 47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41"/>
                  <a:gd name="T25" fmla="*/ 0 h 474"/>
                  <a:gd name="T26" fmla="*/ 441 w 441"/>
                  <a:gd name="T27" fmla="*/ 474 h 47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41" h="474">
                    <a:moveTo>
                      <a:pt x="441" y="7"/>
                    </a:moveTo>
                    <a:lnTo>
                      <a:pt x="441" y="144"/>
                    </a:lnTo>
                    <a:lnTo>
                      <a:pt x="296" y="144"/>
                    </a:lnTo>
                    <a:moveTo>
                      <a:pt x="438" y="309"/>
                    </a:moveTo>
                    <a:cubicBezTo>
                      <a:pt x="397" y="418"/>
                      <a:pt x="276" y="474"/>
                      <a:pt x="166" y="434"/>
                    </a:cubicBezTo>
                    <a:cubicBezTo>
                      <a:pt x="56" y="393"/>
                      <a:pt x="0" y="271"/>
                      <a:pt x="41" y="162"/>
                    </a:cubicBezTo>
                    <a:cubicBezTo>
                      <a:pt x="82" y="52"/>
                      <a:pt x="202" y="0"/>
                      <a:pt x="313" y="37"/>
                    </a:cubicBezTo>
                    <a:cubicBezTo>
                      <a:pt x="357" y="51"/>
                      <a:pt x="398" y="91"/>
                      <a:pt x="428" y="139"/>
                    </a:cubicBezTo>
                  </a:path>
                </a:pathLst>
              </a:custGeom>
              <a:noFill/>
              <a:ln w="6350">
                <a:solidFill>
                  <a:srgbClr val="80808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latinLnBrk="0"/>
                <a:endParaRPr lang="en-US" altLang="ko-KR" sz="1800">
                  <a:solidFill>
                    <a:srgbClr val="5F5F5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13" name="Title Bar"/>
            <p:cNvSpPr/>
            <p:nvPr>
              <p:custDataLst>
                <p:tags r:id="rId15"/>
              </p:custDataLst>
            </p:nvPr>
          </p:nvSpPr>
          <p:spPr>
            <a:xfrm>
              <a:off x="595682" y="1261242"/>
              <a:ext cx="6668464" cy="1023395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Ins="22860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sz="9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Browser</a:t>
              </a:r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13520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각 삼각형 22"/>
          <p:cNvSpPr/>
          <p:nvPr/>
        </p:nvSpPr>
        <p:spPr>
          <a:xfrm rot="5400000">
            <a:off x="196949" y="200979"/>
            <a:ext cx="1181685" cy="1181686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9775" y="291453"/>
            <a:ext cx="396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3</a:t>
            </a:r>
            <a:endParaRPr lang="ko-KR" altLang="en-US" sz="32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78635" y="477898"/>
            <a:ext cx="124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1훈정글북 Regular" pitchFamily="18" charset="-127"/>
                <a:ea typeface="1훈정글북 Regular" pitchFamily="18" charset="-127"/>
              </a:rPr>
              <a:t>설계내용</a:t>
            </a:r>
            <a:endParaRPr lang="ko-KR" altLang="en-US" sz="24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78635" y="897359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클래스 다이어그램</a:t>
            </a:r>
            <a:endParaRPr lang="ko-KR" altLang="en-US" sz="1600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pic>
        <p:nvPicPr>
          <p:cNvPr id="1028" name="Picture 4" descr="C:\Users\sijin\Documents\카카오톡 받은 파일\KakaoTalk_20160602_16313619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7264" y="1301578"/>
            <a:ext cx="10846195" cy="53003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3520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각 삼각형 22"/>
          <p:cNvSpPr/>
          <p:nvPr/>
        </p:nvSpPr>
        <p:spPr>
          <a:xfrm rot="5400000">
            <a:off x="196949" y="200979"/>
            <a:ext cx="1181685" cy="1181686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9775" y="291453"/>
            <a:ext cx="396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3</a:t>
            </a:r>
            <a:endParaRPr lang="ko-KR" altLang="en-US" sz="32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78635" y="477898"/>
            <a:ext cx="124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1훈정글북 Regular" pitchFamily="18" charset="-127"/>
                <a:ea typeface="1훈정글북 Regular" pitchFamily="18" charset="-127"/>
              </a:rPr>
              <a:t>설계내용</a:t>
            </a:r>
            <a:endParaRPr lang="ko-KR" altLang="en-US" sz="24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78635" y="897359"/>
            <a:ext cx="19575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유스케이스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 다이어그램</a:t>
            </a:r>
            <a:endParaRPr lang="ko-KR" altLang="en-US" sz="1600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pic>
        <p:nvPicPr>
          <p:cNvPr id="5121" name="Picture 1" descr="C:\Users\sijin\Documents\카카오톡 받은 파일\KakaoTalk_20160602_124658009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02096" y="1600068"/>
            <a:ext cx="9867900" cy="46672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3520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각 삼각형 22"/>
          <p:cNvSpPr/>
          <p:nvPr/>
        </p:nvSpPr>
        <p:spPr>
          <a:xfrm rot="5400000">
            <a:off x="196949" y="200979"/>
            <a:ext cx="1181685" cy="1181686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9775" y="291453"/>
            <a:ext cx="396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3</a:t>
            </a:r>
            <a:endParaRPr lang="ko-KR" altLang="en-US" sz="32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78635" y="477898"/>
            <a:ext cx="124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1훈정글북 Regular" pitchFamily="18" charset="-127"/>
                <a:ea typeface="1훈정글북 Regular" pitchFamily="18" charset="-127"/>
              </a:rPr>
              <a:t>설계내용</a:t>
            </a:r>
            <a:endParaRPr lang="ko-KR" altLang="en-US" sz="24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78635" y="897359"/>
            <a:ext cx="1356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ER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 다이어그램</a:t>
            </a:r>
            <a:endParaRPr lang="ko-KR" altLang="en-US" sz="1600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pic>
        <p:nvPicPr>
          <p:cNvPr id="3074" name="Picture 2" descr="C:\Users\sijin\Documents\카카오톡 받은 파일\ERDDiagram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3416" y="1293962"/>
            <a:ext cx="10446587" cy="55726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3520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각 삼각형 22"/>
          <p:cNvSpPr/>
          <p:nvPr/>
        </p:nvSpPr>
        <p:spPr>
          <a:xfrm rot="5400000">
            <a:off x="196949" y="200979"/>
            <a:ext cx="1181685" cy="1181686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9775" y="291453"/>
            <a:ext cx="396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1훈정글북 Regular" pitchFamily="18" charset="-127"/>
                <a:ea typeface="1훈정글북 Regular" pitchFamily="18" charset="-127"/>
              </a:rPr>
              <a:t>3</a:t>
            </a:r>
            <a:endParaRPr lang="ko-KR" altLang="en-US" sz="32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78635" y="477898"/>
            <a:ext cx="124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1훈정글북 Regular" pitchFamily="18" charset="-127"/>
                <a:ea typeface="1훈정글북 Regular" pitchFamily="18" charset="-127"/>
              </a:rPr>
              <a:t>설계내용</a:t>
            </a:r>
            <a:endParaRPr lang="ko-KR" altLang="en-US" sz="24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1훈정글북 Regular" pitchFamily="18" charset="-127"/>
              <a:ea typeface="1훈정글북 Regular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78635" y="897359"/>
            <a:ext cx="15568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DB</a:t>
            </a:r>
            <a:r>
              <a:rPr lang="ko-KR" altLang="en-US" sz="16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1훈정글북 Regular" pitchFamily="18" charset="-127"/>
                <a:ea typeface="1훈정글북 Regular" pitchFamily="18" charset="-127"/>
              </a:rPr>
              <a:t>테이블 명세서</a:t>
            </a:r>
            <a:endParaRPr lang="ko-KR" altLang="en-US" sz="1600" dirty="0">
              <a:ln>
                <a:solidFill>
                  <a:schemeClr val="bg1">
                    <a:alpha val="1000"/>
                  </a:schemeClr>
                </a:solidFill>
              </a:ln>
              <a:latin typeface="1훈정글북 Regular" pitchFamily="18" charset="-127"/>
              <a:ea typeface="1훈정글북 Regular" pitchFamily="18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334434" y="1613644"/>
          <a:ext cx="5461000" cy="2613660"/>
        </p:xfrm>
        <a:graphic>
          <a:graphicData uri="http://schemas.openxmlformats.org/drawingml/2006/table">
            <a:tbl>
              <a:tblPr/>
              <a:tblGrid>
                <a:gridCol w="1248501"/>
                <a:gridCol w="1305684"/>
                <a:gridCol w="1286623"/>
                <a:gridCol w="1620192"/>
              </a:tblGrid>
              <a:tr h="219075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MEMBER _ </a:t>
                      </a: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회원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TYPE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Constraint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설명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PK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회원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m_Pwd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비밀번호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m_Store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DEFAULT '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본사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'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매장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: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매장명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/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본사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:'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본사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'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m_Phone1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매장번호    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/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본사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: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본사 주 번호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m_Phone2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점주번호    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/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본사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: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본사 부 번호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m_Email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VARCHAR2(100)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지점 이메일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m_Location1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지점 지역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m_Location2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VARCHAR2(200)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지점 상세주소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m_State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DEFAULT 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회원가입 승인 요청상태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334433" y="4836081"/>
          <a:ext cx="5461000" cy="876300"/>
        </p:xfrm>
        <a:graphic>
          <a:graphicData uri="http://schemas.openxmlformats.org/drawingml/2006/table">
            <a:tbl>
              <a:tblPr/>
              <a:tblGrid>
                <a:gridCol w="1248501"/>
                <a:gridCol w="1305684"/>
                <a:gridCol w="1286623"/>
                <a:gridCol w="1620192"/>
              </a:tblGrid>
              <a:tr h="219075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GRADE _ </a:t>
                      </a: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계정 권한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TYPE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Constraint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설명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PK, FK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회원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role_Name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계정 권한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6388123" y="1613433"/>
          <a:ext cx="5461000" cy="2343150"/>
        </p:xfrm>
        <a:graphic>
          <a:graphicData uri="http://schemas.openxmlformats.org/drawingml/2006/table">
            <a:tbl>
              <a:tblPr/>
              <a:tblGrid>
                <a:gridCol w="1248501"/>
                <a:gridCol w="1305684"/>
                <a:gridCol w="1286623"/>
                <a:gridCol w="1620192"/>
              </a:tblGrid>
              <a:tr h="219075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BOARD _ </a:t>
                      </a: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게시판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TYPE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Constraint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설명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b_Num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PK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게시글 번호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FK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회원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b_Title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VARCHAR2(200)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글제목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b_Content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VARCHAR2(1000)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글내용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b_Path1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VARCHAR2(200)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파일명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b_Path2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VARCHAR2(200)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파일명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b_Date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DATE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DEFAULT sysdate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작성날짜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b_Hit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DEFAULT 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조회수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b_Important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1: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전체공지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, 0: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일반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6388101" y="4592664"/>
          <a:ext cx="5461000" cy="1295400"/>
        </p:xfrm>
        <a:graphic>
          <a:graphicData uri="http://schemas.openxmlformats.org/drawingml/2006/table">
            <a:tbl>
              <a:tblPr/>
              <a:tblGrid>
                <a:gridCol w="1248501"/>
                <a:gridCol w="1305684"/>
                <a:gridCol w="1286623"/>
                <a:gridCol w="1620192"/>
              </a:tblGrid>
              <a:tr h="219075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STOREINCOME _ </a:t>
                      </a:r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매장 수입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TYPE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Constraint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설명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m_Id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PK, FK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회원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si_Date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VARCHAR2(50)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PK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날짜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si_Sale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NOT 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매출액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si_Expend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NUMBER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DEFAULT 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지출액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3520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40,5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V9msqJ6s27Zavp5nq7xJ694nNJz8Ku213CK449c5eDCfyUfSl4dlBFM8xXm61etnfNZ4fXSADADCc/cuE7LIyuIHygZmis9p/PGXzk4wfU+qdzKP+OWzHuHHx7OZabf10YlM+EegZQykATTWhgQwNkb9tjch5qHhHLdtNp2nOXgqnQtTbehzkAlp1iKcu2WG9PsrKvr2bcelzdNPPtvQ/dj/Y3Csdd6u62Xa1us80vkvCT/6JV0o+vZ5Vjb+60E7I8GXVTFLBwa+VU1+mpg4bfLlLK9HQrPj+qJJ82GBizMQQ0izxn3dGzt4377yu4qquFli2vr6fQTiq9UMo27nedqA8eINf3g6wDwDGOPZICupcprHhAO82mGZgY+mWUvitXX6bpqzsKf5u9urG4z4eXVxAR6v66re+uhZVpSEZFulayE7kymVsQj9xx+N0MmtmNz71f1xlyb1cbNekIa6Pgo/NgaJlJ1MuE6H9NyMO0Du9qEYIREj2WeHR+nZ06JZVU02KT1W6hDIQDHGypnBWCsGLdMqv0aMJrcXw9nnPP7xCgIsA+Vfo6YST0yk5kUzFjzp36iOgl15VlcL19eW66s7mz39NDBn5qvP87ZJr+Y5zZlOnFA7m7brrCyv00leViSfxFeZEIq8hnfedNo+IlOKR0knroZvW28kzUXepr/Y6FdvjlRdHd6omm8z9OqcWLVDAjvMtGiMdfnaI1ZVcZvR3lr6lSYBOdNf+AvjjfE46o1/smgKEqD0s8/63v9JVefjL5rqTV28bkk+xgv8fhuziKd5jxHA/tzkaeHZoKpjY0ovs3Kdp7/H8Ft4bj3u9NE3AOhZxzPwn5stRY+plbvYlRB9mG/drGZOyjyrtz5UWTgPt2FBuTJKn7QTf3BRkNeSuuCxr/1tL0PC47tKEc0XVbjvM/7+d+BFBwuCEfGGzCOiF4XzPt5R2Of4zfVqs0TysNEKHPV5Xa1XJO8eBaghRdkAsYsv2CHCl1+1RYnAvH1BIapvNtD0I99F+Oj9JZDxUOt8gd/PKI6Hl+bh9bn9fEAE8IAaHoC4P+o/G5DCE50J/7nhfTxwZLbAwgUNaPeQfjz+zBulEJw+/uSTDXia5xb94RH7xtRL/c6+V3x/A/X8h43ONFu+IveLgnHj1AzENrHnRtqZ55ZjwmO5/T0Z/XjdygcbjVvskd7s+zd2G7RE1/zHl2RObjG75nkPiuCxMZjOknC9lesxRJbFlF2IIfkcet4TGTyBH8w43JJn/KfPfN3Q+DZPxDAOPbdsestm58USbu/tGr8HjXmyQ9K854R+kdU0J+VYQZxUiy85YyCSNZQ36T63IMMNTW74+lYEvAXhBofr1OJNY96A6cBXN/tjeDRyP/nyi28+eC9cEvEX7/wS+rNpsyUlltnF6gbVHM+PEMhAbW3dYZURd3LwxJ1APB8YSb3KOYaCB/i4ySmAqvPzzz7qRcsf3T2yA/q6LqGOIWwRoXNHuQ67FANzNMh+DujGVKVRfpHkA56NCRf98Uv+H+LDiDakGQAA"/>
  <p:tag name="SMARTOPTIONSCODESIGNATURE" val="DEkFEvxu0ukDcb8nysJOyweK7rblhg0NOAswk9eh1PSgKQb356bBO03DLpJ5T6z51l5rOF3Wq+Mk0M5JzTyq+KvxSDKnysjJZ3A0PcJzB4x7rbH8xJlfgZMQvdKJ3HjXm+GMNt4WdZDca9tV3waSOrLuEfqXZPYt5XSfk9m6dZTlp1Ar34bDfpZfcAcqiwJqYxMaiffE/bgq8LTnIuCzAJTJVQFwGRJbQjfg5ze2u8owY+djp7kN25n46RwSbGfE5XoDqKGgysEMDOIwkvXiQbfwBhmQkKjRw6W+m6ZnZXw/5ycqTLPKznSEAPCR6qE9DqnXmEs1Cevmhf5/gYFxeQ==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Absolute,Absolute,Absolut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None,Absolu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V9msqJ6s27Zavp5nq7xJ694nNJz8Ku213CK449c5eDCfyUfSl4dlBFM8xXm61etnfNZ4fXSADADCc/cuE7LIyuIHygZmis9p/PGXzk4wfU+qdzKP+OWzHuHHx7OZabf10YlM+EegZQykATTWhgQwNkb9tjch5qHhHLdtNp2nOXgqnQtTbehzkAlp1iKcu2WG9PsrKvr2bcelzdNPPtvQ/dj/Y3Csdd6u62Xa1us80vkvCT/6JV0o+vZ5Vjb+60E7I8GXVTFLBwa+VU1+mpg4bfLlLK9HQrPj+qJJ82GBizMQQ0izxn3dGzt4377yu4qquFli2vr6fQTiq9UMo27nedqA8eINf3g6wDwDGOPZICupcprHhAO82mGZgY+mWUvitXX6bpqzsKf5u9urG4z4eXVxAR6v66re+uhZVpSEZFulayE7kymVsQj9xx+N0MmtmNz71f1xlyb1cbNekIa6Pgo/NgaJlJ1MuE6H9NyMO0Du9qEYIREj2WeHR+nZ06JZVU02KT1W6hDIQDHGypnBWCsGLdMqv0aMJrcXw9nnPP7xCgIsA+Vfo6YST0yk5kUzFjzp36iOgl15VlcL19eW66s7mz39NDBn5qvP87ZJr+Y5zZlOnFA7m7brrCyv00leViSfxFeZEIq8hnfedNo+IlOKR0knroZvW28kzUXepr/Y6FdvjlRdHd6omm8z9OqcWLVDAjvMtGiMdfnaI1ZVcZvR3lr6lSYBOdNf+AvjjfE46o1/smgKEqD0s8/63v9JVefjL5rqTV28bkk+xgv8fhuziKd5jxHA/tzkaeHZoKpjY0ovs3Kdp7/H8Ft4bj3u9NE3AOhZxzPwn5stRY+plbvYlRB9mG/drGZOyjyrtz5UWTgPt2FBuTJKn7QTf3BRkNeSuuCxr/1tL0PC47tKEc0XVbjvM/7+d+BFBwuCEfGGzCOiF4XzPt5R2Of4zfVqs0TysNEKHPV5Xa1XJO8eBaghRdkAsYsv2CHCl1+1RYnAvH1BIapvNtD0I99F+Oj9JZDxUOt8gd/PKI6Hl+bh9bn9fEAE8IAaHoC4P+o/G5DCE50J/7nhfTxwZLbAwgUNaPeQfjz+zBulEJw+/uSTDXia5xb94RH7xtRL/c6+V3x/A/X8h43ONFu+IveLgnHj1AzENrHnRtqZ55ZjwmO5/T0Z/XjdygcbjVvskd7s+zd2G7RE1/zHl2RObjG75nkPiuCxMZjOknC9lesxRJbFlF2IIfkcet4TGTyBH8w43JJn/KfPfN3Q+DZPxDAOPbdsestm58USbu/tGr8HjXmyQ9K854R+kdU0J+VYQZxUiy85YyCSNZQ36T63IMMNTW74+lYEvAXhBofr1OJNY96A6cBXN/tjeDRyP/nyi28+eC9cEvEX7/wS+rNpsyUlltnF6gbVHM+PEMhAbW3dYZURd3LwxJ1APB8YSb3KOYaCB/i4ySmAqvPzzz7qRcsf3T2yA/q6LqGOIWwRoXNHuQ67FANzNMh+DujGVKVRfpHkA56NCRf98Uv+H+LDiDakGQAA"/>
  <p:tag name="SMARTOPTIONSCODESIGNATURE" val="DEkFEvxu0ukDcb8nysJOyweK7rblhg0NOAswk9eh1PSgKQb356bBO03DLpJ5T6z51l5rOF3Wq+Mk0M5JzTyq+KvxSDKnysjJZ3A0PcJzB4x7rbH8xJlfgZMQvdKJ3HjXm+GMNt4WdZDca9tV3waSOrLuEfqXZPYt5XSfk9m6dZTlp1Ar34bDfpZfcAcqiwJqYxMaiffE/bgq8LTnIuCzAJTJVQFwGRJbQjfg5ze2u8owY+djp7kN25n46RwSbGfE5XoDqKGgysEMDOIwkvXiQbfwBhmQkKjRw6W+m6ZnZXw/5ycqTLPKznSEAPCR6qE9DqnXmEs1Cevmhf5/gYFxeQ==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Absolu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Absolute,None,Absolute,Non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V9msqJ6s27Zavp5nq7xJ694nNJz8Ku213CK449c5eDCfyUfSl4dlBFM8xXm61etnfNZ4fXSADADCc/cuE7LIyuIHygZmis9p/PGXzk4wfU+qdzKP+OWzHuHHx7OZabf10YlM+EegZQykATTWhgQwNkb9tjch5qHhHLdtNp2nOXgqnQtTbehzkAlp1iKcu2WG9PsrKvr2bcelzdNPPtvQ/dj/Y3Csdd6u62Xa1us80vkvCT/6JV0o+vZ5Vjb+60E7I8GXVTFLBwa+VU1+mpg4bfLlLK9HQrPj+qJJ82GBizMQQ0izxn3dGzt4377yu4qquFli2vr6fQTiq9UMo27nedqA8eINf3g6wDwDGOPZICupcprHhAO82mGZgY+mWUvitXX6bpqzsKf5u9urG4z4eXVxAR6v66re+uhZVpSEZFulayE7kymVsQj9xx+N0MmtmNz71f1xlyb1cbNekIa6Pgo/NgaJlJ1MuE6H9NyMO0Du9qEYIREj2WeHR+nZ06JZVU02KT1W6hDIQDHGypnBWCsGLdMqv0aMJrcXw9nnPP7xCgIsA+Vfo6YST0yk5kUzFjzp36iOgl15VlcL19eW66s7mz39NDBn5qvP87ZJr+Y5zZlOnFA7m7brrCyv00leViSfxFeZEIq8hnfedNo+IlOKR0knroZvW28kzUXepr/Y6FdvjlRdHd6omm8z9OqcWLVDAjvMtGiMdfnaI1ZVcZvR3lr6lSYBOdNf+AvjjfE46o1/smgKEqD0s8/63v9JVefjL5rqTV28bkk+xgv8fhuziKd5jxHA/tzkaeHZoKpjY0ovs3Kdp7/H8Ft4bj3u9NE3AOhZxzPwn5stRY+plbvYlRB9mG/drGZOyjyrtz5UWTgPt2FBuTJKn7QTf3BRkNeSuuCxr/1tL0PC47tKEc0XVbjvM/7+d+BFBwuCEfGGzCOiF4XzPt5R2Of4zfVqs0TysNEKHPV5Xa1XJO8eBaghRdkAsYsv2CHCl1+1RYnAvH1BIapvNtD0I99F+Oj9JZDxUOt8gd/PKI6Hl+bh9bn9fEAE8IAaHoC4P+o/G5DCE50J/7nhfTxwZLbAwgUNaPeQfjz+zBulEJw+/uSTDXia5xb94RH7xtRL/c6+V3x/A/X8h43ONFu+IveLgnHj1AzENrHnRtqZ55ZjwmO5/T0Z/XjdygcbjVvskd7s+zd2G7RE1/zHl2RObjG75nkPiuCxMZjOknC9lesxRJbFlF2IIfkcet4TGTyBH8w43JJn/KfPfN3Q+DZPxDAOPbdsestm58USbu/tGr8HjXmyQ9K854R+kdU0J+VYQZxUiy85YyCSNZQ36T63IMMNTW74+lYEvAXhBofr1OJNY96A6cBXN/tjeDRyP/nyi28+eC9cEvEX7/wS+rNpsyUlltnF6gbVHM+PEMhAbW3dYZURd3LwxJ1APB8YSb3KOYaCB/i4ySmAqvPzzz7qRcsf3T2yA/q6LqGOIWwRoXNHuQ67FANzNMh+DujGVKVRfpHkA56NCRf98Uv+H+LDiDakGQAA"/>
  <p:tag name="SMARTOPTIONSCODESIGNATURE" val="DEkFEvxu0ukDcb8nysJOyweK7rblhg0NOAswk9eh1PSgKQb356bBO03DLpJ5T6z51l5rOF3Wq+Mk0M5JzTyq+KvxSDKnysjJZ3A0PcJzB4x7rbH8xJlfgZMQvdKJ3HjXm+GMNt4WdZDca9tV3waSOrLuEfqXZPYt5XSfk9m6dZTlp1Ar34bDfpZfcAcqiwJqYxMaiffE/bgq8LTnIuCzAJTJVQFwGRJbQjfg5ze2u8owY+djp7kN25n46RwSbGfE5XoDqKGgysEMDOIwkvXiQbfwBhmQkKjRw6W+m6ZnZXw/5ycqTLPKznSEAPCR6qE9DqnXmEs1Cevmhf5/gYFxeQ==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0,10"/>
  <p:tag name="SMARTOPTIONSCODE" val="H4sIAAAAAAAEAO29B2AcSZYlJi9tynt/SvVK1+B0oQiAYBMk2JBAEOzBiM3mkuwdaUcjKasqgcplVmVdZhZAzO2dvPfee++999577733ujudTif33/8/XGZkAWz2zkrayZ4hgKrIHz9+fB8/ItZNsbxIvyimddVU5+34y/PzYpqPz5ZtXler8cvqKq9fVsWyPfyNE2n7+rpp80Xnz/FJVZb5tC2qZTP+PF/mdTHtNnm1XrbFwsJ+ndeX1FXTbfYmf+c6++66PGe8GJEvqunb9Wr8epHV7em7Nl821J/AO8+m+dd7i1BftnVVOkTe7/XTy3zZ4uXfOFlmi7xZ0Ydp2Po3Tn7xb5yk9KzWk7KYptMyaxpp8+WKaZY+Cv58kjW5vKEv8st1cZm1ecodfjtbzsq8/m6drVZ5nU7n+fRtPjuZZ8uLfOa3SD9Ll+uyZPwsJEGjuszrupjl6aSqyvRsWbRbZz4Wz6p6kTadD0bp2fFqlVK3dxxAD0s8E0J/zPD6b+PFABk8QvetV9msqJ6s27Zavp5nq7xJ694nNJz8Ku213CK449c5eDCfyUfSl4dlBFM8xXm61etnfNZ4fXSADADCc/cuE7LIyuIHygZmis9p/PGXzk4wfU+qdzKP+OWzHuHHx7OZabf10YlM+EegZQykATTWhgQwNkb9tjch5qHhHLdtNp2nOXgqnQtTbehzkAlp1iKcu2WG9PsrKvr2bcelzdNPPtvQ/dj/Y3Csdd6u62Xa1us80vkvCT/6JV0o+vZ5Vjb+60E7I8GXVTFLBwa+VU1+mpg4bfLlLK9HQrPj+qJJ82GBizMQQ0izxn3dGzt4377yu4qquFli2vr6fQTiq9UMo27nedqA8eINf3g6wDwDGOPZICupcprHhAO82mGZgY+mWUvitXX6bpqzsKf5u9urG4z4eXVxAR6v66re+uhZVpSEZFulayE7kymVsQj9xx+N0MmtmNz71f1xlyb1cbNekIa6Pgo/NgaJlJ1MuE6H9NyMO0Du9qEYIREj2WeHR+nZ06JZVU02KT1W6hDIQDHGypnBWCsGLdMqv0aMJrcXw9nnPP7xCgIsA+Vfo6YST0yk5kUzFjzp36iOgl15VlcL19eW66s7mz39NDBn5qvP87ZJr+Y5zZlOnFA7m7brrCyv00leViSfxFeZEIq8hnfedNo+IlOKR0knroZvW28kzUXepr/Y6FdvjlRdHd6omm8z9OqcWLVDAjvMtGiMdfnaI1ZVcZvR3lr6lSYBOdNf+AvjjfE46o1/smgKEqD0s8/63v9JVefjL5rqTV28bkk+xgv8fhuziKd5jxHA/tzkaeHZoKpjY0ovs3Kdp7/H8Ft4bj3u9NE3AOhZxzPwn5stRY+plbvYlRB9mG/drGZOyjyrtz5UWTgPt2FBuTJKn7QTf3BRkNeSuuCxr/1tL0PC47tKEc0XVbjvM/7+d+BFBwuCEfGGzCOiF4XzPt5R2Of4zfVqs0TysNEKHPV5Xa1XJO8eBaghRdkAsYsv2CHCl1+1RYnAvH1BIapvNtD0I99F+Oj9JZDxUOt8gd/PKI6Hl+bh9bn9fEAE8IAaHoC4P+o/G5DCE50J/7nhfTxwZLbAwgUNaPeQfjz+zBulEJw+/uSTDXia5xb94RH7xtRL/c6+V3x/A/X8h43ONFu+IveLgnHj1AzENrHnRtqZ55ZjwmO5/T0Z/XjdygcbjVvskd7s+zd2G7RE1/zHl2RObjG75nkPiuCxMZjOknC9lesxRJbFlF2IIfkcet4TGTyBH8w43JJn/KfPfN3Q+DZPxDAOPbdsestm58USbu/tGr8HjXmyQ9K854R+kdU0J+VYQZxUiy85YyCSNZQ36T63IMMNTW74+lYEvAXhBofr1OJNY96A6cBXN/tjeDRyP/nyi28+eC9cEvEX7/wS+rNpsyUlltnF6gbVHM+PEMhAbW3dYZURd3LwxJ1APB8YSb3KOYaCB/i4ySmAqvPzzz7qRcsf3T2yA/q6LqGOIWwRoXNHuQ67FANzNMh+DujGVKVRfpHkA56NCRf98Uv+H+LDiDakGQAA"/>
  <p:tag name="SMARTOPTIONSCODESIGNATURE" val="DEkFEvxu0ukDcb8nysJOyweK7rblhg0NOAswk9eh1PSgKQb356bBO03DLpJ5T6z51l5rOF3Wq+Mk0M5JzTyq+KvxSDKnysjJZ3A0PcJzB4x7rbH8xJlfgZMQvdKJ3HjXm+GMNt4WdZDca9tV3waSOrLuEfqXZPYt5XSfk9m6dZTlp1Ar34bDfpZfcAcqiwJqYxMaiffE/bgq8LTnIuCzAJTJVQFwGRJbQjfg5ze2u8owY+djp7kN25n46RwSbGfE5XoDqKGgysEMDOIwkvXiQbfwBhmQkKjRw6W+m6ZnZXw/5ycqTLPKznSEAPCR6qE9DqnXmEs1Cevmhf5/gYFxeQ==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40,5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ENABLED" val="True"/>
  <p:tag name="SMARTRESIZEMINSIZE" val="140,50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1437</Words>
  <Application>Microsoft Office PowerPoint</Application>
  <PresentationFormat>사용자 지정</PresentationFormat>
  <Paragraphs>553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굴림</vt:lpstr>
      <vt:lpstr>Arial</vt:lpstr>
      <vt:lpstr>1훈정글북 Regular</vt:lpstr>
      <vt:lpstr>맑은 고딕</vt:lpstr>
      <vt:lpstr>Times New Roman</vt:lpstr>
      <vt:lpstr>Wingdings</vt:lpstr>
      <vt:lpstr>Segoe UI</vt:lpstr>
      <vt:lpstr>Segoe Print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sijin</cp:lastModifiedBy>
  <cp:revision>197</cp:revision>
  <dcterms:created xsi:type="dcterms:W3CDTF">2015-10-18T12:13:51Z</dcterms:created>
  <dcterms:modified xsi:type="dcterms:W3CDTF">2016-06-03T01:44:53Z</dcterms:modified>
</cp:coreProperties>
</file>

<file path=docProps/thumbnail.jpeg>
</file>